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4.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16.xml" ContentType="application/vnd.openxmlformats-officedocument.presentationml.notesSlide+xml"/>
  <Override PartName="/ppt/tags/tag30.xml" ContentType="application/vnd.openxmlformats-officedocument.presentationml.tags+xml"/>
  <Override PartName="/ppt/notesSlides/notesSlide17.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8.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19.xml" ContentType="application/vnd.openxmlformats-officedocument.presentationml.notesSlide+xml"/>
  <Override PartName="/ppt/tags/tag11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8"/>
  </p:notesMasterIdLst>
  <p:handoutMasterIdLst>
    <p:handoutMasterId r:id="rId149"/>
  </p:handoutMasterIdLst>
  <p:sldIdLst>
    <p:sldId id="257" r:id="rId2"/>
    <p:sldId id="258" r:id="rId3"/>
    <p:sldId id="552" r:id="rId4"/>
    <p:sldId id="551" r:id="rId5"/>
    <p:sldId id="550" r:id="rId6"/>
    <p:sldId id="259" r:id="rId7"/>
    <p:sldId id="544" r:id="rId8"/>
    <p:sldId id="546" r:id="rId9"/>
    <p:sldId id="545" r:id="rId10"/>
    <p:sldId id="547" r:id="rId11"/>
    <p:sldId id="548" r:id="rId12"/>
    <p:sldId id="549" r:id="rId13"/>
    <p:sldId id="543"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9" r:id="rId31"/>
    <p:sldId id="280" r:id="rId32"/>
    <p:sldId id="281" r:id="rId33"/>
    <p:sldId id="282" r:id="rId34"/>
    <p:sldId id="285" r:id="rId35"/>
    <p:sldId id="286" r:id="rId36"/>
    <p:sldId id="287" r:id="rId37"/>
    <p:sldId id="553" r:id="rId38"/>
    <p:sldId id="554" r:id="rId39"/>
    <p:sldId id="555" r:id="rId40"/>
    <p:sldId id="556" r:id="rId41"/>
    <p:sldId id="289" r:id="rId42"/>
    <p:sldId id="557" r:id="rId43"/>
    <p:sldId id="290" r:id="rId44"/>
    <p:sldId id="558" r:id="rId45"/>
    <p:sldId id="291" r:id="rId46"/>
    <p:sldId id="292" r:id="rId47"/>
    <p:sldId id="293"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435" r:id="rId74"/>
    <p:sldId id="320" r:id="rId75"/>
    <p:sldId id="541" r:id="rId76"/>
    <p:sldId id="321" r:id="rId77"/>
    <p:sldId id="322" r:id="rId78"/>
    <p:sldId id="538" r:id="rId79"/>
    <p:sldId id="323" r:id="rId80"/>
    <p:sldId id="324" r:id="rId81"/>
    <p:sldId id="325" r:id="rId82"/>
    <p:sldId id="326" r:id="rId83"/>
    <p:sldId id="327" r:id="rId84"/>
    <p:sldId id="328" r:id="rId85"/>
    <p:sldId id="329" r:id="rId86"/>
    <p:sldId id="330" r:id="rId87"/>
    <p:sldId id="436" r:id="rId88"/>
    <p:sldId id="331" r:id="rId89"/>
    <p:sldId id="332" r:id="rId90"/>
    <p:sldId id="333" r:id="rId91"/>
    <p:sldId id="334" r:id="rId92"/>
    <p:sldId id="335" r:id="rId93"/>
    <p:sldId id="336" r:id="rId94"/>
    <p:sldId id="337" r:id="rId95"/>
    <p:sldId id="338" r:id="rId96"/>
    <p:sldId id="339" r:id="rId97"/>
    <p:sldId id="340" r:id="rId98"/>
    <p:sldId id="341" r:id="rId99"/>
    <p:sldId id="342" r:id="rId100"/>
    <p:sldId id="560" r:id="rId101"/>
    <p:sldId id="559" r:id="rId102"/>
    <p:sldId id="344" r:id="rId103"/>
    <p:sldId id="345" r:id="rId104"/>
    <p:sldId id="346" r:id="rId105"/>
    <p:sldId id="347" r:id="rId106"/>
    <p:sldId id="348" r:id="rId107"/>
    <p:sldId id="349" r:id="rId108"/>
    <p:sldId id="564" r:id="rId109"/>
    <p:sldId id="350" r:id="rId110"/>
    <p:sldId id="351" r:id="rId111"/>
    <p:sldId id="352" r:id="rId112"/>
    <p:sldId id="353" r:id="rId113"/>
    <p:sldId id="355" r:id="rId114"/>
    <p:sldId id="562" r:id="rId115"/>
    <p:sldId id="356" r:id="rId116"/>
    <p:sldId id="563" r:id="rId117"/>
    <p:sldId id="360" r:id="rId118"/>
    <p:sldId id="361" r:id="rId119"/>
    <p:sldId id="565" r:id="rId120"/>
    <p:sldId id="536" r:id="rId121"/>
    <p:sldId id="362" r:id="rId122"/>
    <p:sldId id="363" r:id="rId123"/>
    <p:sldId id="364" r:id="rId124"/>
    <p:sldId id="542"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 id="383" r:id="rId144"/>
    <p:sldId id="384" r:id="rId145"/>
    <p:sldId id="385" r:id="rId146"/>
    <p:sldId id="438" r:id="rId147"/>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9">
          <p15:clr>
            <a:srgbClr val="A4A3A4"/>
          </p15:clr>
        </p15:guide>
        <p15:guide id="2" pos="3624">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B2B2B2"/>
    <a:srgbClr val="202020"/>
    <a:srgbClr val="323232"/>
    <a:srgbClr val="CC3300"/>
    <a:srgbClr val="CC00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265" autoAdjust="0"/>
    <p:restoredTop sz="82956"/>
  </p:normalViewPr>
  <p:slideViewPr>
    <p:cSldViewPr snapToGrid="0" showGuides="1">
      <p:cViewPr varScale="1">
        <p:scale>
          <a:sx n="94" d="100"/>
          <a:sy n="94" d="100"/>
        </p:scale>
        <p:origin x="1464" y="192"/>
      </p:cViewPr>
      <p:guideLst>
        <p:guide orient="horz" pos="229"/>
        <p:guide pos="362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commentAuthors" Target="commentAuthors.xml"/><Relationship Id="rId151" Type="http://schemas.openxmlformats.org/officeDocument/2006/relationships/presProps" Target="presProps.xml"/><Relationship Id="rId152" Type="http://schemas.openxmlformats.org/officeDocument/2006/relationships/viewProps" Target="viewProps.xml"/><Relationship Id="rId153" Type="http://schemas.openxmlformats.org/officeDocument/2006/relationships/theme" Target="theme/theme1.xml"/><Relationship Id="rId15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notesMaster" Target="notesMasters/notesMaster1.xml"/><Relationship Id="rId1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2019/6/14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2019/6/14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mtClean="0"/>
              <a:t> </a:t>
            </a:r>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2130665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11</a:t>
            </a:fld>
            <a:endParaRPr lang="zh-CN" altLang="en-US"/>
          </a:p>
        </p:txBody>
      </p:sp>
    </p:spTree>
    <p:extLst>
      <p:ext uri="{BB962C8B-B14F-4D97-AF65-F5344CB8AC3E}">
        <p14:creationId xmlns:p14="http://schemas.microsoft.com/office/powerpoint/2010/main" val="2351548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a:t>
            </a:fld>
            <a:endParaRPr lang="zh-CN" altLang="en-US"/>
          </a:p>
        </p:txBody>
      </p:sp>
    </p:spTree>
    <p:extLst>
      <p:ext uri="{BB962C8B-B14F-4D97-AF65-F5344CB8AC3E}">
        <p14:creationId xmlns:p14="http://schemas.microsoft.com/office/powerpoint/2010/main" val="199357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13</a:t>
            </a:fld>
            <a:endParaRPr lang="zh-CN" altLang="en-US"/>
          </a:p>
        </p:txBody>
      </p:sp>
    </p:spTree>
    <p:extLst>
      <p:ext uri="{BB962C8B-B14F-4D97-AF65-F5344CB8AC3E}">
        <p14:creationId xmlns:p14="http://schemas.microsoft.com/office/powerpoint/2010/main" val="1186769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34484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26</a:t>
            </a:fld>
            <a:endParaRPr lang="zh-CN" altLang="en-US"/>
          </a:p>
        </p:txBody>
      </p:sp>
    </p:spTree>
    <p:extLst>
      <p:ext uri="{BB962C8B-B14F-4D97-AF65-F5344CB8AC3E}">
        <p14:creationId xmlns:p14="http://schemas.microsoft.com/office/powerpoint/2010/main" val="18012480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中国电信、中国联通、中国移动都是</a:t>
            </a:r>
            <a:r>
              <a:rPr kumimoji="1" lang="en-US" altLang="zh-CN" dirty="0" smtClean="0"/>
              <a:t>ISP</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27</a:t>
            </a:fld>
            <a:endParaRPr lang="zh-CN" altLang="en-US"/>
          </a:p>
        </p:txBody>
      </p:sp>
    </p:spTree>
    <p:extLst>
      <p:ext uri="{BB962C8B-B14F-4D97-AF65-F5344CB8AC3E}">
        <p14:creationId xmlns:p14="http://schemas.microsoft.com/office/powerpoint/2010/main" val="1240847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de-DE" altLang="zh-CN" sz="1200" b="0" i="0" u="none" strike="noStrike" kern="1200" dirty="0" smtClean="0">
                <a:solidFill>
                  <a:schemeClr val="tx1"/>
                </a:solidFill>
                <a:effectLst/>
                <a:latin typeface="+mn-lt"/>
                <a:ea typeface="+mn-ea"/>
                <a:cs typeface="+mn-cs"/>
              </a:rPr>
              <a:t>CRM</a:t>
            </a:r>
            <a:r>
              <a:rPr lang="zh-CN" altLang="de-DE" sz="1200" b="0" i="0" u="none" strike="noStrike" kern="1200" dirty="0" smtClean="0">
                <a:solidFill>
                  <a:schemeClr val="tx1"/>
                </a:solidFill>
                <a:effectLst/>
                <a:latin typeface="+mn-lt"/>
                <a:ea typeface="+mn-ea"/>
                <a:cs typeface="+mn-cs"/>
              </a:rPr>
              <a:t>，</a:t>
            </a:r>
            <a:r>
              <a:rPr lang="de-DE" altLang="zh-CN" sz="1200" b="0" i="0" u="none" strike="noStrike" kern="1200" dirty="0" smtClean="0">
                <a:solidFill>
                  <a:schemeClr val="tx1"/>
                </a:solidFill>
                <a:effectLst/>
                <a:latin typeface="+mn-lt"/>
                <a:ea typeface="+mn-ea"/>
                <a:cs typeface="+mn-cs"/>
              </a:rPr>
              <a:t>ERP</a:t>
            </a:r>
            <a:r>
              <a:rPr lang="zh-CN" altLang="de-DE" sz="1200" b="0" i="0" u="none" strike="noStrike" kern="1200" dirty="0" smtClean="0">
                <a:solidFill>
                  <a:schemeClr val="tx1"/>
                </a:solidFill>
                <a:effectLst/>
                <a:latin typeface="+mn-lt"/>
                <a:ea typeface="+mn-ea"/>
                <a:cs typeface="+mn-cs"/>
              </a:rPr>
              <a:t>、</a:t>
            </a:r>
            <a:r>
              <a:rPr lang="de-DE" altLang="zh-CN" sz="1200" b="0" i="0" u="none" strike="noStrike" kern="1200" dirty="0" err="1" smtClean="0">
                <a:solidFill>
                  <a:schemeClr val="tx1"/>
                </a:solidFill>
                <a:effectLst/>
                <a:latin typeface="+mn-lt"/>
                <a:ea typeface="+mn-ea"/>
                <a:cs typeface="+mn-cs"/>
              </a:rPr>
              <a:t>eHR</a:t>
            </a:r>
            <a:r>
              <a:rPr lang="zh-CN" altLang="de-DE" sz="1200" b="0" i="0" u="none" strike="noStrike" kern="1200" dirty="0" smtClean="0">
                <a:solidFill>
                  <a:schemeClr val="tx1"/>
                </a:solidFill>
                <a:effectLst/>
                <a:latin typeface="+mn-lt"/>
                <a:ea typeface="+mn-ea"/>
                <a:cs typeface="+mn-cs"/>
              </a:rPr>
              <a:t>、</a:t>
            </a:r>
            <a:r>
              <a:rPr lang="de-DE" altLang="zh-CN" sz="1200" b="0" i="0" u="none" strike="noStrike" kern="1200" dirty="0" smtClean="0">
                <a:solidFill>
                  <a:schemeClr val="tx1"/>
                </a:solidFill>
                <a:effectLst/>
                <a:latin typeface="+mn-lt"/>
                <a:ea typeface="+mn-ea"/>
                <a:cs typeface="+mn-cs"/>
              </a:rPr>
              <a:t>SCM</a:t>
            </a:r>
            <a:endParaRPr kumimoji="1" lang="zh-CN" altLang="en-US" dirty="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78</a:t>
            </a:fld>
            <a:endParaRPr lang="zh-CN" altLang="en-US"/>
          </a:p>
        </p:txBody>
      </p:sp>
    </p:spTree>
    <p:extLst>
      <p:ext uri="{BB962C8B-B14F-4D97-AF65-F5344CB8AC3E}">
        <p14:creationId xmlns:p14="http://schemas.microsoft.com/office/powerpoint/2010/main" val="1480065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一般普通老百姓可以接触到的这些</a:t>
            </a:r>
            <a:r>
              <a:rPr kumimoji="1" lang="en-US" altLang="zh-CN" dirty="0" smtClean="0"/>
              <a:t>~</a:t>
            </a:r>
            <a:r>
              <a:rPr kumimoji="1" lang="zh-CN" altLang="en-US" dirty="0" smtClean="0"/>
              <a:t>都是公用网</a:t>
            </a:r>
            <a:endParaRPr kumimoji="1" lang="en-US" altLang="zh-CN" dirty="0" smtClean="0"/>
          </a:p>
          <a:p>
            <a:r>
              <a:rPr kumimoji="1" lang="zh-CN" altLang="en-US" dirty="0" smtClean="0"/>
              <a:t>私有网：军事专用网络、航空专用网络、银行专用网络</a:t>
            </a:r>
            <a:endParaRPr kumimoji="1" lang="en-US" altLang="zh-CN" dirty="0" smtClean="0"/>
          </a:p>
        </p:txBody>
      </p:sp>
      <p:sp>
        <p:nvSpPr>
          <p:cNvPr id="4" name="幻灯片编号占位符 3"/>
          <p:cNvSpPr>
            <a:spLocks noGrp="1"/>
          </p:cNvSpPr>
          <p:nvPr>
            <p:ph type="sldNum" sz="quarter" idx="10"/>
          </p:nvPr>
        </p:nvSpPr>
        <p:spPr/>
        <p:txBody>
          <a:bodyPr/>
          <a:lstStyle/>
          <a:p>
            <a:fld id="{85D0DACE-38E0-42D2-9336-2B707D34BC6D}" type="slidenum">
              <a:rPr lang="zh-CN" altLang="en-US" smtClean="0"/>
              <a:t>118</a:t>
            </a:fld>
            <a:endParaRPr lang="zh-CN" altLang="en-US"/>
          </a:p>
        </p:txBody>
      </p:sp>
    </p:spTree>
    <p:extLst>
      <p:ext uri="{BB962C8B-B14F-4D97-AF65-F5344CB8AC3E}">
        <p14:creationId xmlns:p14="http://schemas.microsoft.com/office/powerpoint/2010/main" val="2177944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120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早期家庭接入网络（电话网络覆盖范围广，但是带宽低）</a:t>
            </a:r>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u="none" strike="noStrike" kern="1200" dirty="0" smtClean="0">
                <a:solidFill>
                  <a:schemeClr val="tx1"/>
                </a:solidFill>
                <a:effectLst/>
                <a:latin typeface="+mn-lt"/>
                <a:ea typeface="+mn-ea"/>
                <a:cs typeface="+mn-cs"/>
              </a:rPr>
              <a:t>家庭接入网络</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用户线路：从我的手机到电话局需要搭建的线路</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非对称：上行带宽和下行带宽</a:t>
            </a:r>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sz="1200" b="0" i="0" u="none" strike="noStrike" kern="1200" dirty="0" err="1" smtClean="0">
                <a:solidFill>
                  <a:schemeClr val="tx1"/>
                </a:solidFill>
                <a:effectLst/>
                <a:latin typeface="+mn-lt"/>
                <a:ea typeface="+mn-ea"/>
                <a:cs typeface="+mn-cs"/>
              </a:rPr>
              <a:t>guāng</a:t>
            </a:r>
            <a:r>
              <a:rPr lang="en-US" altLang="zh-CN" sz="1200" b="0" i="0" u="none" strike="noStrike" kern="1200" dirty="0" smtClean="0">
                <a:solidFill>
                  <a:schemeClr val="tx1"/>
                </a:solidFill>
                <a:effectLst/>
                <a:latin typeface="+mn-lt"/>
                <a:ea typeface="+mn-ea"/>
                <a:cs typeface="+mn-cs"/>
              </a:rPr>
              <a:t> </a:t>
            </a:r>
            <a:r>
              <a:rPr lang="en-US" altLang="zh-CN" sz="1200" b="0" i="0" u="none" strike="noStrike" kern="1200" dirty="0" err="1" smtClean="0">
                <a:solidFill>
                  <a:schemeClr val="tx1"/>
                </a:solidFill>
                <a:effectLst/>
                <a:latin typeface="+mn-lt"/>
                <a:ea typeface="+mn-ea"/>
                <a:cs typeface="+mn-cs"/>
              </a:rPr>
              <a:t>xiān</a:t>
            </a:r>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家庭接入网络</a:t>
            </a:r>
            <a:endParaRPr lang="en-US" altLang="zh-CN" sz="1200" b="0" i="0" u="none" strike="noStrike" kern="1200" dirty="0" smtClean="0">
              <a:solidFill>
                <a:schemeClr val="tx1"/>
              </a:solidFill>
              <a:effectLst/>
              <a:latin typeface="+mn-lt"/>
              <a:ea typeface="+mn-ea"/>
              <a:cs typeface="+mn-cs"/>
            </a:endParaRPr>
          </a:p>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学校等组织</a:t>
            </a:r>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终端和移动设备接入网络</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3</a:t>
            </a:fld>
            <a:endParaRPr lang="zh-CN" altLang="en-US"/>
          </a:p>
        </p:txBody>
      </p:sp>
    </p:spTree>
    <p:extLst>
      <p:ext uri="{BB962C8B-B14F-4D97-AF65-F5344CB8AC3E}">
        <p14:creationId xmlns:p14="http://schemas.microsoft.com/office/powerpoint/2010/main" val="8696162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4</a:t>
            </a:fld>
            <a:endParaRPr lang="zh-CN" altLang="en-US"/>
          </a:p>
        </p:txBody>
      </p:sp>
    </p:spTree>
    <p:extLst>
      <p:ext uri="{BB962C8B-B14F-4D97-AF65-F5344CB8AC3E}">
        <p14:creationId xmlns:p14="http://schemas.microsoft.com/office/powerpoint/2010/main" val="910399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5</a:t>
            </a:fld>
            <a:endParaRPr lang="zh-CN" altLang="en-US"/>
          </a:p>
        </p:txBody>
      </p:sp>
    </p:spTree>
    <p:extLst>
      <p:ext uri="{BB962C8B-B14F-4D97-AF65-F5344CB8AC3E}">
        <p14:creationId xmlns:p14="http://schemas.microsoft.com/office/powerpoint/2010/main" val="617906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7</a:t>
            </a:fld>
            <a:endParaRPr lang="zh-CN" altLang="en-US"/>
          </a:p>
        </p:txBody>
      </p:sp>
    </p:spTree>
    <p:extLst>
      <p:ext uri="{BB962C8B-B14F-4D97-AF65-F5344CB8AC3E}">
        <p14:creationId xmlns:p14="http://schemas.microsoft.com/office/powerpoint/2010/main" val="1001818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8</a:t>
            </a:fld>
            <a:endParaRPr lang="zh-CN" altLang="en-US"/>
          </a:p>
        </p:txBody>
      </p:sp>
    </p:spTree>
    <p:extLst>
      <p:ext uri="{BB962C8B-B14F-4D97-AF65-F5344CB8AC3E}">
        <p14:creationId xmlns:p14="http://schemas.microsoft.com/office/powerpoint/2010/main" val="2357199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t>9</a:t>
            </a:fld>
            <a:endParaRPr lang="zh-CN" altLang="en-US"/>
          </a:p>
        </p:txBody>
      </p:sp>
    </p:spTree>
    <p:extLst>
      <p:ext uri="{BB962C8B-B14F-4D97-AF65-F5344CB8AC3E}">
        <p14:creationId xmlns:p14="http://schemas.microsoft.com/office/powerpoint/2010/main" val="883036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defRPr sz="6000">
                <a:effectLst>
                  <a:outerShdw blurRad="38100" dist="38100" dir="2700000" algn="tl">
                    <a:srgbClr val="000000">
                      <a:alpha val="43137"/>
                    </a:srgbClr>
                  </a:outerShdw>
                </a:effectLst>
              </a:defRPr>
            </a:lvl1pPr>
          </a:lstStyle>
          <a:p>
            <a:r>
              <a:rPr lang="zh-CN" altLang="en-US" dirty="0"/>
              <a:t>单击此处编辑标题</a:t>
            </a:r>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2019/6/14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2019/6/14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gs" Target="../tags/tag1.xml"/><Relationship Id="rId13" Type="http://schemas.openxmlformats.org/officeDocument/2006/relationships/tags" Target="../tags/tag2.xml"/><Relationship Id="rId14" Type="http://schemas.openxmlformats.org/officeDocument/2006/relationships/tags" Target="../tags/tag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chemeClr val="bg1">
                <a:lumMod val="95000"/>
              </a:schemeClr>
            </a:gs>
            <a:gs pos="100000">
              <a:schemeClr val="tx2"/>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custDataLst>
              <p:tags r:id="rId13"/>
            </p:custDataLst>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2019/6/14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a:p>
        </p:txBody>
      </p:sp>
      <p:sp>
        <p:nvSpPr>
          <p:cNvPr id="7" name="KSO_TEMPLATE" hidden="1"/>
          <p:cNvSpPr/>
          <p:nvPr userDrawn="1">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4" Type="http://schemas.openxmlformats.org/officeDocument/2006/relationships/image" Target="../media/image1.png"/><Relationship Id="rId1" Type="http://schemas.openxmlformats.org/officeDocument/2006/relationships/tags" Target="../tags/tag4.xml"/><Relationship Id="rId2"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3.png"/><Relationship Id="rId1" Type="http://schemas.openxmlformats.org/officeDocument/2006/relationships/tags" Target="../tags/tag13.xml"/><Relationship Id="rId2"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6.png"/><Relationship Id="rId1" Type="http://schemas.openxmlformats.org/officeDocument/2006/relationships/tags" Target="../tags/tag103.xml"/><Relationship Id="rId2"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tags" Target="../tags/tag104.xml"/><Relationship Id="rId2"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 Type="http://schemas.openxmlformats.org/officeDocument/2006/relationships/tags" Target="../tags/tag105.xml"/><Relationship Id="rId2"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tags" Target="../tags/tag106.xml"/><Relationship Id="rId2"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07.xml"/><Relationship Id="rId2"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1" Type="http://schemas.openxmlformats.org/officeDocument/2006/relationships/tags" Target="../tags/tag108.xml"/><Relationship Id="rId2"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tags" Target="../tags/tag109.xml"/><Relationship Id="rId2"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tags" Target="../tags/tag110.xml"/><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png"/><Relationship Id="rId1" Type="http://schemas.openxmlformats.org/officeDocument/2006/relationships/tags" Target="../tags/tag14.xml"/><Relationship Id="rId2"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tags" Target="../tags/tag111.xml"/><Relationship Id="rId2"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image" Target="../media/image14.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tags" Target="../tags/tag112.xml"/><Relationship Id="rId2"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png"/><Relationship Id="rId1" Type="http://schemas.openxmlformats.org/officeDocument/2006/relationships/tags" Target="../tags/tag15.xml"/><Relationship Id="rId2"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13.xml.rels><?xml version="1.0" encoding="UTF-8" standalone="yes"?>
<Relationships xmlns="http://schemas.openxmlformats.org/package/2006/relationships"><Relationship Id="rId1" Type="http://schemas.openxmlformats.org/officeDocument/2006/relationships/tags" Target="../tags/tag16.xml"/><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25.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25.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tags" Target="../tags/tag17.xml"/><Relationship Id="rId2"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7.png"/><Relationship Id="rId1" Type="http://schemas.openxmlformats.org/officeDocument/2006/relationships/tags" Target="../tags/tag18.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1" Type="http://schemas.openxmlformats.org/officeDocument/2006/relationships/tags" Target="../tags/tag19.x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tags" Target="../tags/tag22.xml"/><Relationship Id="rId2"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hyperlink" Target="mailto:zhaokehui@sunlands.com" TargetMode="External"/><Relationship Id="rId5" Type="http://schemas.openxmlformats.org/officeDocument/2006/relationships/image" Target="../media/image2.png"/><Relationship Id="rId1" Type="http://schemas.openxmlformats.org/officeDocument/2006/relationships/tags" Target="../tags/tag5.xml"/><Relationship Id="rId2"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tags" Target="../tags/tag24.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25.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2.xml"/><Relationship Id="rId3" Type="http://schemas.openxmlformats.org/officeDocument/2006/relationships/notesSlide" Target="../notesSlides/notesSlide1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9.png"/><Relationship Id="rId1" Type="http://schemas.openxmlformats.org/officeDocument/2006/relationships/tags" Target="../tags/tag30.xml"/><Relationship Id="rId2"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31.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32.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33.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2.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1" Type="http://schemas.openxmlformats.org/officeDocument/2006/relationships/tags" Target="../tags/tag40.xml"/><Relationship Id="rId2"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tags" Target="../tags/tag48.x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tags" Target="../tags/tag49.x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1" Type="http://schemas.openxmlformats.org/officeDocument/2006/relationships/tags" Target="../tags/tag50.xml"/><Relationship Id="rId2"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2.xml"/><Relationship Id="rId3" Type="http://schemas.openxmlformats.org/officeDocument/2006/relationships/image" Target="../media/image13.png"/></Relationships>
</file>

<file path=ppt/slides/_rels/slide49.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2.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2.xml"/><Relationship Id="rId3" Type="http://schemas.openxmlformats.org/officeDocument/2006/relationships/image" Target="../media/image13.png"/></Relationships>
</file>

<file path=ppt/slides/_rels/slide51.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2.xml"/><Relationship Id="rId3"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3.png"/><Relationship Id="rId1" Type="http://schemas.openxmlformats.org/officeDocument/2006/relationships/tags" Target="../tags/tag10.xml"/><Relationship Id="rId2"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79.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3.png"/><Relationship Id="rId1" Type="http://schemas.openxmlformats.org/officeDocument/2006/relationships/tags" Target="../tags/tag11.xml"/><Relationship Id="rId2"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2.xml"/><Relationship Id="rId3" Type="http://schemas.openxmlformats.org/officeDocument/2006/relationships/image" Target="../media/image15.emf"/></Relationships>
</file>

<file path=ppt/slides/_rels/slide88.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2.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3.png"/><Relationship Id="rId1" Type="http://schemas.openxmlformats.org/officeDocument/2006/relationships/tags" Target="../tags/tag12.xml"/><Relationship Id="rId2"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050" name="标题 1"/>
          <p:cNvSpPr>
            <a:spLocks noGrp="1"/>
          </p:cNvSpPr>
          <p:nvPr>
            <p:ph type="ctrTitle"/>
          </p:nvPr>
        </p:nvSpPr>
        <p:spPr>
          <a:xfrm>
            <a:off x="7900035" y="3731895"/>
            <a:ext cx="4469765" cy="988695"/>
          </a:xfrm>
        </p:spPr>
        <p:txBody>
          <a:bodyPr vert="horz" wrap="square" lIns="91440" tIns="45720" rIns="91440" bIns="45720" anchor="b"/>
          <a:lstStyle/>
          <a:p>
            <a:pPr algn="l" defTabSz="914400">
              <a:buNone/>
            </a:pPr>
            <a:r>
              <a:rPr lang="zh-CN" altLang="en-US" sz="3600" dirty="0" smtClean="0">
                <a:latin typeface="Microsoft YaHei" charset="-122"/>
                <a:ea typeface="Microsoft YaHei" charset="-122"/>
                <a:cs typeface="Microsoft YaHei" charset="-122"/>
              </a:rPr>
              <a:t>计算机网络</a:t>
            </a:r>
            <a:r>
              <a:rPr lang="zh-CN" altLang="en-US" sz="3600" kern="1200" dirty="0" smtClean="0">
                <a:latin typeface="Microsoft YaHei" charset="-122"/>
                <a:ea typeface="Microsoft YaHei" charset="-122"/>
                <a:cs typeface="Microsoft YaHei" charset="-122"/>
              </a:rPr>
              <a:t>原理</a:t>
            </a:r>
            <a:endParaRPr lang="zh-CN" altLang="en-US" sz="3600" kern="1200" dirty="0">
              <a:latin typeface="Microsoft YaHei" charset="-122"/>
              <a:ea typeface="Microsoft YaHei" charset="-122"/>
              <a:cs typeface="Microsoft YaHei" charset="-122"/>
            </a:endParaRPr>
          </a:p>
        </p:txBody>
      </p:sp>
      <p:sp>
        <p:nvSpPr>
          <p:cNvPr id="2051" name="副标题 2"/>
          <p:cNvSpPr>
            <a:spLocks noGrp="1"/>
          </p:cNvSpPr>
          <p:nvPr>
            <p:ph type="subTitle" idx="1"/>
          </p:nvPr>
        </p:nvSpPr>
        <p:spPr>
          <a:xfrm>
            <a:off x="7898765" y="4720590"/>
            <a:ext cx="5848985" cy="487680"/>
          </a:xfrm>
        </p:spPr>
        <p:txBody>
          <a:bodyPr vert="horz" wrap="square" lIns="91440" tIns="45720" rIns="91440" bIns="45720" anchor="t">
            <a:noAutofit/>
          </a:bodyPr>
          <a:lstStyle/>
          <a:p>
            <a:pPr algn="l" defTabSz="914400"/>
            <a:r>
              <a:rPr lang="en-US" altLang="zh-CN" sz="2800" kern="1200" dirty="0" smtClean="0">
                <a:latin typeface="黑体" panose="02010609060101010101" pitchFamily="49" charset="-122"/>
                <a:ea typeface="黑体" panose="02010609060101010101" pitchFamily="49" charset="-122"/>
              </a:rPr>
              <a:t> </a:t>
            </a:r>
            <a:endParaRPr lang="zh-CN" altLang="en-US" sz="2800" kern="1200" dirty="0" smtClean="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3742" y="1279357"/>
            <a:ext cx="3441233" cy="3441233"/>
          </a:xfrm>
          <a:prstGeom prst="rect">
            <a:avLst/>
          </a:prstGeom>
        </p:spPr>
      </p:pic>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454" y="2203606"/>
            <a:ext cx="1331331" cy="133133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762" y="352503"/>
            <a:ext cx="1331331" cy="133133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453" y="4329772"/>
            <a:ext cx="1331331" cy="13313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2203605"/>
            <a:ext cx="1331331" cy="133133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4329771"/>
            <a:ext cx="1331331" cy="1331331"/>
          </a:xfrm>
          <a:prstGeom prst="rect">
            <a:avLst/>
          </a:prstGeom>
        </p:spPr>
      </p:pic>
      <p:cxnSp>
        <p:nvCxnSpPr>
          <p:cNvPr id="8" name="直线箭头连接符 7"/>
          <p:cNvCxnSpPr>
            <a:stCxn id="3" idx="2"/>
            <a:endCxn id="2" idx="3"/>
          </p:cNvCxnSpPr>
          <p:nvPr/>
        </p:nvCxnSpPr>
        <p:spPr>
          <a:xfrm flipH="1">
            <a:off x="3904785" y="1683834"/>
            <a:ext cx="1839643" cy="1185438"/>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a:stCxn id="5" idx="1"/>
            <a:endCxn id="2" idx="3"/>
          </p:cNvCxnSpPr>
          <p:nvPr/>
        </p:nvCxnSpPr>
        <p:spPr>
          <a:xfrm flipH="1">
            <a:off x="3904785" y="2869271"/>
            <a:ext cx="3928328" cy="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4" idx="3"/>
            <a:endCxn id="2" idx="3"/>
          </p:cNvCxnSpPr>
          <p:nvPr/>
        </p:nvCxnSpPr>
        <p:spPr>
          <a:xfrm flipV="1">
            <a:off x="3904784" y="2869272"/>
            <a:ext cx="1" cy="212616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6" idx="1"/>
            <a:endCxn id="2" idx="3"/>
          </p:cNvCxnSpPr>
          <p:nvPr/>
        </p:nvCxnSpPr>
        <p:spPr>
          <a:xfrm flipH="1" flipV="1">
            <a:off x="3904785" y="2869272"/>
            <a:ext cx="3928328" cy="2126165"/>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3" idx="2"/>
            <a:endCxn id="5" idx="1"/>
          </p:cNvCxnSpPr>
          <p:nvPr/>
        </p:nvCxnSpPr>
        <p:spPr>
          <a:xfrm>
            <a:off x="5744428" y="1683834"/>
            <a:ext cx="2088685" cy="1185437"/>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3" idx="2"/>
            <a:endCxn id="4" idx="3"/>
          </p:cNvCxnSpPr>
          <p:nvPr/>
        </p:nvCxnSpPr>
        <p:spPr>
          <a:xfrm flipH="1">
            <a:off x="3904784" y="1683834"/>
            <a:ext cx="1839644" cy="3311604"/>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3" idx="2"/>
            <a:endCxn id="6" idx="1"/>
          </p:cNvCxnSpPr>
          <p:nvPr/>
        </p:nvCxnSpPr>
        <p:spPr>
          <a:xfrm>
            <a:off x="5744428" y="1683834"/>
            <a:ext cx="2088685" cy="3311603"/>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5" idx="1"/>
            <a:endCxn id="4" idx="3"/>
          </p:cNvCxnSpPr>
          <p:nvPr/>
        </p:nvCxnSpPr>
        <p:spPr>
          <a:xfrm flipH="1">
            <a:off x="3904784" y="2869271"/>
            <a:ext cx="3928329" cy="2126167"/>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6" idx="1"/>
            <a:endCxn id="4" idx="3"/>
          </p:cNvCxnSpPr>
          <p:nvPr/>
        </p:nvCxnSpPr>
        <p:spPr>
          <a:xfrm flipH="1">
            <a:off x="3904784" y="4995437"/>
            <a:ext cx="3928329" cy="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1"/>
            <a:endCxn id="6" idx="1"/>
          </p:cNvCxnSpPr>
          <p:nvPr/>
        </p:nvCxnSpPr>
        <p:spPr>
          <a:xfrm>
            <a:off x="7833113" y="2869271"/>
            <a:ext cx="0" cy="212616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57921" y="352503"/>
            <a:ext cx="10649415" cy="5401479"/>
          </a:xfrm>
          <a:prstGeom prst="rect">
            <a:avLst/>
          </a:prstGeom>
          <a:solidFill>
            <a:schemeClr val="bg2">
              <a:alpha val="89000"/>
            </a:schemeClr>
          </a:solidFill>
          <a:ln>
            <a:solidFill>
              <a:schemeClr val="bg1"/>
            </a:solidFill>
          </a:ln>
        </p:spPr>
        <p:txBody>
          <a:bodyPr wrap="square" rtlCol="0">
            <a:spAutoFit/>
          </a:bodyPr>
          <a:lstStyle/>
          <a:p>
            <a:pPr algn="ctr"/>
            <a:endParaRPr kumimoji="1" lang="en-US" altLang="zh-CN" sz="11500" dirty="0" smtClean="0"/>
          </a:p>
          <a:p>
            <a:pPr algn="ctr"/>
            <a:r>
              <a:rPr kumimoji="1" lang="zh-CN" altLang="en-US" sz="11500" dirty="0" smtClean="0"/>
              <a:t>人际网络</a:t>
            </a:r>
            <a:endParaRPr kumimoji="1" lang="en-US" altLang="zh-CN" sz="11500" dirty="0" smtClean="0"/>
          </a:p>
          <a:p>
            <a:pPr algn="ctr"/>
            <a:endParaRPr kumimoji="1" lang="zh-CN" altLang="en-US" sz="11500" dirty="0"/>
          </a:p>
        </p:txBody>
      </p:sp>
    </p:spTree>
    <p:custDataLst>
      <p:tags r:id="rId1"/>
    </p:custDataLst>
    <p:extLst>
      <p:ext uri="{BB962C8B-B14F-4D97-AF65-F5344CB8AC3E}">
        <p14:creationId xmlns:p14="http://schemas.microsoft.com/office/powerpoint/2010/main" val="74108337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dirty="0"/>
              <a:t>1.1.4 </a:t>
            </a:r>
            <a:r>
              <a:rPr lang="zh-CN" altLang="en-US" sz="2400" dirty="0"/>
              <a:t>计算机网络的分类  </a:t>
            </a:r>
          </a:p>
          <a:p>
            <a:pPr marL="0" indent="0" fontAlgn="auto">
              <a:lnSpc>
                <a:spcPct val="150000"/>
              </a:lnSpc>
              <a:buNone/>
            </a:pPr>
            <a:r>
              <a:rPr lang="zh-CN" altLang="en-US" sz="2130" dirty="0"/>
              <a:t>              按</a:t>
            </a:r>
            <a:r>
              <a:rPr lang="zh-CN" altLang="en-US" sz="2130" dirty="0">
                <a:solidFill>
                  <a:srgbClr val="FF0000"/>
                </a:solidFill>
              </a:rPr>
              <a:t>拓扑</a:t>
            </a:r>
            <a:r>
              <a:rPr lang="zh-CN" altLang="en-US" sz="2130" dirty="0"/>
              <a:t>结构</a:t>
            </a:r>
            <a:r>
              <a:rPr lang="zh-CN" altLang="en-US" sz="2130" dirty="0" smtClean="0"/>
              <a:t>分类</a:t>
            </a:r>
            <a:endParaRPr lang="en-US" altLang="zh-CN" sz="2130" dirty="0" smtClean="0"/>
          </a:p>
          <a:p>
            <a:pPr marL="0" indent="0" fontAlgn="auto">
              <a:lnSpc>
                <a:spcPct val="150000"/>
              </a:lnSpc>
              <a:buNone/>
            </a:pPr>
            <a:r>
              <a:rPr lang="zh-CN" altLang="hu-HU" dirty="0" smtClean="0">
                <a:latin typeface="Microsoft YaHei" charset="-122"/>
                <a:ea typeface="Microsoft YaHei" charset="-122"/>
                <a:cs typeface="Microsoft YaHei" charset="-122"/>
              </a:rPr>
              <a:t>拓扑</a:t>
            </a:r>
            <a:r>
              <a:rPr lang="zh-CN" altLang="en-US" dirty="0" smtClean="0">
                <a:latin typeface="Microsoft YaHei" charset="-122"/>
                <a:ea typeface="Microsoft YaHei" charset="-122"/>
                <a:cs typeface="Microsoft YaHei" charset="-122"/>
              </a:rPr>
              <a:t>：</a:t>
            </a:r>
            <a:r>
              <a:rPr lang="en-US" altLang="zh-CN" dirty="0" smtClean="0">
                <a:latin typeface="Microsoft YaHei" charset="-122"/>
                <a:ea typeface="Microsoft YaHei" charset="-122"/>
                <a:cs typeface="Microsoft YaHei" charset="-122"/>
              </a:rPr>
              <a:t>t</a:t>
            </a:r>
            <a:r>
              <a:rPr lang="hu-HU" altLang="zh-CN" dirty="0" err="1" smtClean="0">
                <a:latin typeface="Microsoft YaHei" charset="-122"/>
                <a:ea typeface="Microsoft YaHei" charset="-122"/>
                <a:cs typeface="Microsoft YaHei" charset="-122"/>
              </a:rPr>
              <a:t>opology</a:t>
            </a:r>
            <a:r>
              <a:rPr lang="zh-CN" altLang="en-US" dirty="0" smtClean="0">
                <a:latin typeface="Microsoft YaHei" charset="-122"/>
                <a:ea typeface="Microsoft YaHei" charset="-122"/>
                <a:cs typeface="Microsoft YaHei" charset="-122"/>
              </a:rPr>
              <a:t>，</a:t>
            </a:r>
            <a:r>
              <a:rPr lang="zh-CN" altLang="en-US" dirty="0" smtClean="0"/>
              <a:t>是</a:t>
            </a:r>
            <a:r>
              <a:rPr lang="zh-CN" altLang="en-US" dirty="0"/>
              <a:t>研究几何图形或空间在连续改变形状后还能保持不变的一些性质的一个学科。它只考虑物体间的位置关系而不考虑它们的形状和大小。</a:t>
            </a:r>
            <a:endParaRPr lang="zh-CN" altLang="en-US" dirty="0">
              <a:latin typeface="Microsoft YaHei" charset="-122"/>
              <a:ea typeface="Microsoft YaHei" charset="-122"/>
              <a:cs typeface="Microsoft YaHei" charset="-122"/>
            </a:endParaRPr>
          </a:p>
          <a:p>
            <a:pPr marL="0" indent="0" fontAlgn="auto">
              <a:lnSpc>
                <a:spcPct val="150000"/>
              </a:lnSpc>
              <a:buNone/>
            </a:pPr>
            <a:endParaRPr lang="zh-CN" altLang="en-US" sz="2130" dirty="0"/>
          </a:p>
          <a:p>
            <a:pPr marL="0" indent="0" fontAlgn="auto">
              <a:lnSpc>
                <a:spcPct val="150000"/>
              </a:lnSpc>
              <a:buNone/>
            </a:pPr>
            <a:r>
              <a:rPr lang="zh-CN" altLang="en-US" sz="2130" dirty="0"/>
              <a:t>             </a:t>
            </a:r>
            <a:endParaRPr lang="en-US" altLang="zh-CN" sz="2130" dirty="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sp>
        <p:nvSpPr>
          <p:cNvPr id="18" name="文本框 17"/>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20" name="左大括号 19"/>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pic>
        <p:nvPicPr>
          <p:cNvPr id="5" name="图片 4"/>
          <p:cNvPicPr>
            <a:picLocks noChangeAspect="1"/>
          </p:cNvPicPr>
          <p:nvPr/>
        </p:nvPicPr>
        <p:blipFill>
          <a:blip r:embed="rId4"/>
          <a:stretch>
            <a:fillRect/>
          </a:stretch>
        </p:blipFill>
        <p:spPr>
          <a:xfrm>
            <a:off x="8153130" y="3472180"/>
            <a:ext cx="3508620" cy="3216910"/>
          </a:xfrm>
          <a:prstGeom prst="rect">
            <a:avLst/>
          </a:prstGeom>
        </p:spPr>
      </p:pic>
    </p:spTree>
    <p:custDataLst>
      <p:tags r:id="rId1"/>
    </p:custDataLst>
    <p:extLst>
      <p:ext uri="{BB962C8B-B14F-4D97-AF65-F5344CB8AC3E}">
        <p14:creationId xmlns:p14="http://schemas.microsoft.com/office/powerpoint/2010/main" val="5061798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sp>
        <p:nvSpPr>
          <p:cNvPr id="18" name="文本框 17"/>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20" name="左大括号 19"/>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pic>
        <p:nvPicPr>
          <p:cNvPr id="7" name="图片 6" descr="e4168d1725fe7b2ebbf28494d052bfe"/>
          <p:cNvPicPr>
            <a:picLocks noChangeAspect="1"/>
          </p:cNvPicPr>
          <p:nvPr/>
        </p:nvPicPr>
        <p:blipFill>
          <a:blip r:embed="rId4"/>
          <a:stretch>
            <a:fillRect/>
          </a:stretch>
        </p:blipFill>
        <p:spPr>
          <a:xfrm>
            <a:off x="1624330" y="2655570"/>
            <a:ext cx="2063115" cy="1948180"/>
          </a:xfrm>
          <a:prstGeom prst="rect">
            <a:avLst/>
          </a:prstGeom>
        </p:spPr>
      </p:pic>
      <p:pic>
        <p:nvPicPr>
          <p:cNvPr id="8" name="图片 7"/>
          <p:cNvPicPr>
            <a:picLocks noChangeAspect="1"/>
          </p:cNvPicPr>
          <p:nvPr/>
        </p:nvPicPr>
        <p:blipFill>
          <a:blip r:embed="rId5"/>
          <a:stretch>
            <a:fillRect/>
          </a:stretch>
        </p:blipFill>
        <p:spPr>
          <a:xfrm>
            <a:off x="4507865" y="2781300"/>
            <a:ext cx="2189480" cy="1751965"/>
          </a:xfrm>
          <a:prstGeom prst="rect">
            <a:avLst/>
          </a:prstGeom>
        </p:spPr>
      </p:pic>
      <p:pic>
        <p:nvPicPr>
          <p:cNvPr id="9" name="图片 8" descr="1295a42cc3ce10b35290fe6ced36b28"/>
          <p:cNvPicPr>
            <a:picLocks noChangeAspect="1"/>
          </p:cNvPicPr>
          <p:nvPr/>
        </p:nvPicPr>
        <p:blipFill>
          <a:blip r:embed="rId6"/>
          <a:stretch>
            <a:fillRect/>
          </a:stretch>
        </p:blipFill>
        <p:spPr>
          <a:xfrm>
            <a:off x="8058785" y="2655570"/>
            <a:ext cx="1851025" cy="1624965"/>
          </a:xfrm>
          <a:prstGeom prst="rect">
            <a:avLst/>
          </a:prstGeom>
        </p:spPr>
      </p:pic>
      <p:pic>
        <p:nvPicPr>
          <p:cNvPr id="11" name="图片 10" descr="d78c850ecd02a4fab59fbc62dba3a5c"/>
          <p:cNvPicPr>
            <a:picLocks noChangeAspect="1"/>
          </p:cNvPicPr>
          <p:nvPr/>
        </p:nvPicPr>
        <p:blipFill>
          <a:blip r:embed="rId7"/>
          <a:stretch>
            <a:fillRect/>
          </a:stretch>
        </p:blipFill>
        <p:spPr>
          <a:xfrm>
            <a:off x="1857375" y="4401820"/>
            <a:ext cx="1812290" cy="2306320"/>
          </a:xfrm>
          <a:prstGeom prst="rect">
            <a:avLst/>
          </a:prstGeom>
        </p:spPr>
      </p:pic>
      <p:pic>
        <p:nvPicPr>
          <p:cNvPr id="13" name="图片 12"/>
          <p:cNvPicPr>
            <a:picLocks noChangeAspect="1"/>
          </p:cNvPicPr>
          <p:nvPr/>
        </p:nvPicPr>
        <p:blipFill>
          <a:blip r:embed="rId8"/>
          <a:stretch>
            <a:fillRect/>
          </a:stretch>
        </p:blipFill>
        <p:spPr>
          <a:xfrm>
            <a:off x="7779385" y="4640263"/>
            <a:ext cx="2449195" cy="1902460"/>
          </a:xfrm>
          <a:prstGeom prst="rect">
            <a:avLst/>
          </a:prstGeom>
        </p:spPr>
      </p:pic>
      <p:pic>
        <p:nvPicPr>
          <p:cNvPr id="14" name="图片 13"/>
          <p:cNvPicPr>
            <a:picLocks noChangeAspect="1"/>
          </p:cNvPicPr>
          <p:nvPr/>
        </p:nvPicPr>
        <p:blipFill>
          <a:blip r:embed="rId9"/>
          <a:stretch>
            <a:fillRect/>
          </a:stretch>
        </p:blipFill>
        <p:spPr>
          <a:xfrm>
            <a:off x="7955915" y="4014470"/>
            <a:ext cx="609600" cy="474980"/>
          </a:xfrm>
          <a:prstGeom prst="rect">
            <a:avLst/>
          </a:prstGeom>
        </p:spPr>
      </p:pic>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pic>
        <p:nvPicPr>
          <p:cNvPr id="17" name="图片 16"/>
          <p:cNvPicPr>
            <a:picLocks noChangeAspect="1"/>
          </p:cNvPicPr>
          <p:nvPr/>
        </p:nvPicPr>
        <p:blipFill>
          <a:blip r:embed="rId10"/>
          <a:stretch>
            <a:fillRect/>
          </a:stretch>
        </p:blipFill>
        <p:spPr>
          <a:xfrm>
            <a:off x="4507230" y="4733657"/>
            <a:ext cx="2209866" cy="1890521"/>
          </a:xfrm>
          <a:prstGeom prst="rect">
            <a:avLst/>
          </a:prstGeom>
        </p:spPr>
      </p:pic>
    </p:spTree>
    <p:custDataLst>
      <p:tags r:id="rId1"/>
    </p:custDataLst>
    <p:extLst>
      <p:ext uri="{BB962C8B-B14F-4D97-AF65-F5344CB8AC3E}">
        <p14:creationId xmlns:p14="http://schemas.microsoft.com/office/powerpoint/2010/main" val="16111481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pic>
        <p:nvPicPr>
          <p:cNvPr id="7" name="图片 6" descr="e4168d1725fe7b2ebbf28494d052bfe"/>
          <p:cNvPicPr>
            <a:picLocks noChangeAspect="1"/>
          </p:cNvPicPr>
          <p:nvPr/>
        </p:nvPicPr>
        <p:blipFill>
          <a:blip r:embed="rId4"/>
          <a:stretch>
            <a:fillRect/>
          </a:stretch>
        </p:blipFill>
        <p:spPr>
          <a:xfrm>
            <a:off x="956310" y="2781300"/>
            <a:ext cx="2063115" cy="1948180"/>
          </a:xfrm>
          <a:prstGeom prst="rect">
            <a:avLst/>
          </a:prstGeom>
        </p:spPr>
      </p:pic>
      <p:pic>
        <p:nvPicPr>
          <p:cNvPr id="8" name="图片 7"/>
          <p:cNvPicPr>
            <a:picLocks noChangeAspect="1"/>
          </p:cNvPicPr>
          <p:nvPr/>
        </p:nvPicPr>
        <p:blipFill>
          <a:blip r:embed="rId5"/>
          <a:stretch>
            <a:fillRect/>
          </a:stretch>
        </p:blipFill>
        <p:spPr>
          <a:xfrm>
            <a:off x="4507865" y="2781300"/>
            <a:ext cx="2189480" cy="1751965"/>
          </a:xfrm>
          <a:prstGeom prst="rect">
            <a:avLst/>
          </a:prstGeom>
        </p:spPr>
      </p:pic>
      <p:pic>
        <p:nvPicPr>
          <p:cNvPr id="9" name="图片 8" descr="1295a42cc3ce10b35290fe6ced36b28"/>
          <p:cNvPicPr>
            <a:picLocks noChangeAspect="1"/>
          </p:cNvPicPr>
          <p:nvPr/>
        </p:nvPicPr>
        <p:blipFill>
          <a:blip r:embed="rId6"/>
          <a:stretch>
            <a:fillRect/>
          </a:stretch>
        </p:blipFill>
        <p:spPr>
          <a:xfrm>
            <a:off x="8058785" y="2655570"/>
            <a:ext cx="1851025" cy="1624965"/>
          </a:xfrm>
          <a:prstGeom prst="rect">
            <a:avLst/>
          </a:prstGeom>
        </p:spPr>
      </p:pic>
      <p:pic>
        <p:nvPicPr>
          <p:cNvPr id="11" name="图片 10" descr="d78c850ecd02a4fab59fbc62dba3a5c"/>
          <p:cNvPicPr>
            <a:picLocks noChangeAspect="1"/>
          </p:cNvPicPr>
          <p:nvPr/>
        </p:nvPicPr>
        <p:blipFill>
          <a:blip r:embed="rId7"/>
          <a:stretch>
            <a:fillRect/>
          </a:stretch>
        </p:blipFill>
        <p:spPr>
          <a:xfrm>
            <a:off x="3078480" y="4401820"/>
            <a:ext cx="1812290" cy="2306320"/>
          </a:xfrm>
          <a:prstGeom prst="rect">
            <a:avLst/>
          </a:prstGeom>
        </p:spPr>
      </p:pic>
      <p:pic>
        <p:nvPicPr>
          <p:cNvPr id="13" name="图片 12"/>
          <p:cNvPicPr>
            <a:picLocks noChangeAspect="1"/>
          </p:cNvPicPr>
          <p:nvPr/>
        </p:nvPicPr>
        <p:blipFill>
          <a:blip r:embed="rId8"/>
          <a:stretch>
            <a:fillRect/>
          </a:stretch>
        </p:blipFill>
        <p:spPr>
          <a:xfrm>
            <a:off x="6000750" y="4603750"/>
            <a:ext cx="2449195" cy="1902460"/>
          </a:xfrm>
          <a:prstGeom prst="rect">
            <a:avLst/>
          </a:prstGeom>
        </p:spPr>
      </p:pic>
      <p:pic>
        <p:nvPicPr>
          <p:cNvPr id="14" name="图片 13"/>
          <p:cNvPicPr>
            <a:picLocks noChangeAspect="1"/>
          </p:cNvPicPr>
          <p:nvPr/>
        </p:nvPicPr>
        <p:blipFill>
          <a:blip r:embed="rId9"/>
          <a:stretch>
            <a:fillRect/>
          </a:stretch>
        </p:blipFill>
        <p:spPr>
          <a:xfrm>
            <a:off x="7955915" y="4014470"/>
            <a:ext cx="609600" cy="474980"/>
          </a:xfrm>
          <a:prstGeom prst="rect">
            <a:avLst/>
          </a:prstGeom>
        </p:spPr>
      </p:pic>
      <p:pic>
        <p:nvPicPr>
          <p:cNvPr id="4" name="图片 3"/>
          <p:cNvPicPr>
            <a:picLocks noChangeAspect="1"/>
          </p:cNvPicPr>
          <p:nvPr/>
        </p:nvPicPr>
        <p:blipFill>
          <a:blip r:embed="rId9"/>
          <a:stretch>
            <a:fillRect/>
          </a:stretch>
        </p:blipFill>
        <p:spPr>
          <a:xfrm>
            <a:off x="3702050" y="2656205"/>
            <a:ext cx="6541770" cy="3959225"/>
          </a:xfrm>
          <a:prstGeom prst="rect">
            <a:avLst/>
          </a:prstGeom>
        </p:spPr>
      </p:pic>
      <p:pic>
        <p:nvPicPr>
          <p:cNvPr id="5" name="图片 4"/>
          <p:cNvPicPr>
            <a:picLocks noChangeAspect="1"/>
          </p:cNvPicPr>
          <p:nvPr/>
        </p:nvPicPr>
        <p:blipFill>
          <a:blip r:embed="rId9"/>
          <a:stretch>
            <a:fillRect/>
          </a:stretch>
        </p:blipFill>
        <p:spPr>
          <a:xfrm>
            <a:off x="3019425" y="4758690"/>
            <a:ext cx="1930400" cy="1949450"/>
          </a:xfrm>
          <a:prstGeom prst="rect">
            <a:avLst/>
          </a:prstGeom>
        </p:spPr>
      </p:pic>
      <p:sp>
        <p:nvSpPr>
          <p:cNvPr id="24" name="矩形 23"/>
          <p:cNvSpPr/>
          <p:nvPr/>
        </p:nvSpPr>
        <p:spPr>
          <a:xfrm>
            <a:off x="3358871" y="2963227"/>
            <a:ext cx="8043467" cy="2546985"/>
          </a:xfrm>
          <a:prstGeom prst="rect">
            <a:avLst/>
          </a:prstGeom>
        </p:spPr>
        <p:txBody>
          <a:bodyPr wrap="square">
            <a:spAutoFit/>
          </a:bodyPr>
          <a:lstStyle/>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星形拓扑结构：包括一个中央结点，网络中的主机通过点对点通信链路与中央结点连接。</a:t>
            </a:r>
          </a:p>
          <a:p>
            <a:pPr>
              <a:lnSpc>
                <a:spcPct val="150000"/>
              </a:lnSpc>
            </a:pPr>
            <a:endParaRPr lang="en-US" altLang="zh-CN" sz="213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优点：易于监控管理、故障诊断、隔离。</a:t>
            </a: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缺点：中央结点一旦故障，全网瘫痪。</a:t>
            </a:r>
          </a:p>
        </p:txBody>
      </p:sp>
      <p:sp>
        <p:nvSpPr>
          <p:cNvPr id="12" name="文本框 11"/>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15" name="左大括号 14"/>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6" name="文本框 15"/>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olidFill>
                  <a:schemeClr val="accent6"/>
                </a:solidFill>
                <a:sym typeface="+mn-ea"/>
              </a:rPr>
              <a:t>星形拓扑结构</a:t>
            </a:r>
            <a:endParaRPr lang="zh-CN" altLang="en-US" sz="1500">
              <a:solidFill>
                <a:schemeClr val="accent6"/>
              </a:solidFill>
            </a:endParaRPr>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sp>
        <p:nvSpPr>
          <p:cNvPr id="17" name="文本框 16"/>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spTree>
    <p:custDataLst>
      <p:tags r:id="rId1"/>
    </p:custData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pic>
        <p:nvPicPr>
          <p:cNvPr id="8" name="图片 7"/>
          <p:cNvPicPr>
            <a:picLocks noChangeAspect="1"/>
          </p:cNvPicPr>
          <p:nvPr/>
        </p:nvPicPr>
        <p:blipFill>
          <a:blip r:embed="rId4"/>
          <a:stretch>
            <a:fillRect/>
          </a:stretch>
        </p:blipFill>
        <p:spPr>
          <a:xfrm>
            <a:off x="889000" y="2851785"/>
            <a:ext cx="2189480" cy="1751965"/>
          </a:xfrm>
          <a:prstGeom prst="rect">
            <a:avLst/>
          </a:prstGeom>
        </p:spPr>
      </p:pic>
      <p:pic>
        <p:nvPicPr>
          <p:cNvPr id="11" name="图片 10" descr="d78c850ecd02a4fab59fbc62dba3a5c"/>
          <p:cNvPicPr>
            <a:picLocks noChangeAspect="1"/>
          </p:cNvPicPr>
          <p:nvPr/>
        </p:nvPicPr>
        <p:blipFill>
          <a:blip r:embed="rId5"/>
          <a:stretch>
            <a:fillRect/>
          </a:stretch>
        </p:blipFill>
        <p:spPr>
          <a:xfrm>
            <a:off x="3078480" y="4401820"/>
            <a:ext cx="1812290" cy="2306320"/>
          </a:xfrm>
          <a:prstGeom prst="rect">
            <a:avLst/>
          </a:prstGeom>
        </p:spPr>
      </p:pic>
      <p:pic>
        <p:nvPicPr>
          <p:cNvPr id="13" name="图片 12"/>
          <p:cNvPicPr>
            <a:picLocks noChangeAspect="1"/>
          </p:cNvPicPr>
          <p:nvPr/>
        </p:nvPicPr>
        <p:blipFill>
          <a:blip r:embed="rId6"/>
          <a:stretch>
            <a:fillRect/>
          </a:stretch>
        </p:blipFill>
        <p:spPr>
          <a:xfrm>
            <a:off x="6000750" y="4603750"/>
            <a:ext cx="2449195" cy="1902460"/>
          </a:xfrm>
          <a:prstGeom prst="rect">
            <a:avLst/>
          </a:prstGeom>
        </p:spPr>
      </p:pic>
      <p:pic>
        <p:nvPicPr>
          <p:cNvPr id="14" name="图片 13"/>
          <p:cNvPicPr>
            <a:picLocks noChangeAspect="1"/>
          </p:cNvPicPr>
          <p:nvPr/>
        </p:nvPicPr>
        <p:blipFill>
          <a:blip r:embed="rId7"/>
          <a:stretch>
            <a:fillRect/>
          </a:stretch>
        </p:blipFill>
        <p:spPr>
          <a:xfrm>
            <a:off x="7955915" y="4014470"/>
            <a:ext cx="609600" cy="474980"/>
          </a:xfrm>
          <a:prstGeom prst="rect">
            <a:avLst/>
          </a:prstGeom>
        </p:spPr>
      </p:pic>
      <p:pic>
        <p:nvPicPr>
          <p:cNvPr id="4" name="图片 3"/>
          <p:cNvPicPr>
            <a:picLocks noChangeAspect="1"/>
          </p:cNvPicPr>
          <p:nvPr/>
        </p:nvPicPr>
        <p:blipFill>
          <a:blip r:embed="rId7"/>
          <a:stretch>
            <a:fillRect/>
          </a:stretch>
        </p:blipFill>
        <p:spPr>
          <a:xfrm>
            <a:off x="3702050" y="4714240"/>
            <a:ext cx="6541770" cy="1857375"/>
          </a:xfrm>
          <a:prstGeom prst="rect">
            <a:avLst/>
          </a:prstGeom>
        </p:spPr>
      </p:pic>
      <p:pic>
        <p:nvPicPr>
          <p:cNvPr id="5" name="图片 4"/>
          <p:cNvPicPr>
            <a:picLocks noChangeAspect="1"/>
          </p:cNvPicPr>
          <p:nvPr/>
        </p:nvPicPr>
        <p:blipFill>
          <a:blip r:embed="rId7"/>
          <a:stretch>
            <a:fillRect/>
          </a:stretch>
        </p:blipFill>
        <p:spPr>
          <a:xfrm>
            <a:off x="3019425" y="4758690"/>
            <a:ext cx="1930400" cy="1949450"/>
          </a:xfrm>
          <a:prstGeom prst="rect">
            <a:avLst/>
          </a:prstGeom>
        </p:spPr>
      </p:pic>
      <p:pic>
        <p:nvPicPr>
          <p:cNvPr id="12" name="图片 11"/>
          <p:cNvPicPr>
            <a:picLocks noChangeAspect="1"/>
          </p:cNvPicPr>
          <p:nvPr/>
        </p:nvPicPr>
        <p:blipFill>
          <a:blip r:embed="rId7"/>
          <a:stretch>
            <a:fillRect/>
          </a:stretch>
        </p:blipFill>
        <p:spPr>
          <a:xfrm>
            <a:off x="8059420" y="2655570"/>
            <a:ext cx="2056765" cy="1746250"/>
          </a:xfrm>
          <a:prstGeom prst="rect">
            <a:avLst/>
          </a:prstGeom>
        </p:spPr>
      </p:pic>
      <p:sp>
        <p:nvSpPr>
          <p:cNvPr id="24" name="矩形 23"/>
          <p:cNvSpPr/>
          <p:nvPr/>
        </p:nvSpPr>
        <p:spPr>
          <a:xfrm>
            <a:off x="3019425" y="2865740"/>
            <a:ext cx="8526463" cy="2546985"/>
          </a:xfrm>
          <a:prstGeom prst="rect">
            <a:avLst/>
          </a:prstGeom>
        </p:spPr>
        <p:txBody>
          <a:bodyPr wrap="square">
            <a:spAutoFit/>
          </a:bodyPr>
          <a:lstStyle/>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总线型拓扑结构：网络采用一条广播信道作为公共传输</a:t>
            </a:r>
            <a:r>
              <a:rPr lang="zh-CN" altLang="en-US" sz="2130" dirty="0" smtClean="0">
                <a:latin typeface="微软雅黑" panose="020B0503020204020204" charset="-122"/>
                <a:ea typeface="微软雅黑" panose="020B0503020204020204" charset="-122"/>
                <a:cs typeface="微软雅黑" panose="020B0503020204020204" charset="-122"/>
              </a:rPr>
              <a:t>介质</a:t>
            </a:r>
            <a:r>
              <a:rPr lang="zh-CN" altLang="en-US" sz="2130" dirty="0">
                <a:latin typeface="微软雅黑" panose="020B0503020204020204" charset="-122"/>
                <a:ea typeface="微软雅黑" panose="020B0503020204020204" charset="-122"/>
                <a:cs typeface="微软雅黑" panose="020B0503020204020204" charset="-122"/>
              </a:rPr>
              <a:t>。</a:t>
            </a:r>
            <a:r>
              <a:rPr lang="zh-CN" altLang="en-US" sz="2130" dirty="0" smtClean="0">
                <a:latin typeface="微软雅黑" panose="020B0503020204020204" charset="-122"/>
                <a:ea typeface="微软雅黑" panose="020B0503020204020204" charset="-122"/>
                <a:cs typeface="微软雅黑" panose="020B0503020204020204" charset="-122"/>
              </a:rPr>
              <a:t>所有</a:t>
            </a:r>
            <a:r>
              <a:rPr lang="zh-CN" altLang="en-US" sz="2130" dirty="0">
                <a:latin typeface="微软雅黑" panose="020B0503020204020204" charset="-122"/>
                <a:ea typeface="微软雅黑" panose="020B0503020204020204" charset="-122"/>
                <a:cs typeface="微软雅黑" panose="020B0503020204020204" charset="-122"/>
              </a:rPr>
              <a:t>结点均与总线连接，结点间的通信均通过共享的总线进行。</a:t>
            </a:r>
            <a:endParaRPr lang="en-US" altLang="zh-CN" sz="2130" dirty="0">
              <a:latin typeface="微软雅黑" panose="020B0503020204020204" charset="-122"/>
              <a:ea typeface="微软雅黑" panose="020B0503020204020204" charset="-122"/>
              <a:cs typeface="微软雅黑" panose="020B0503020204020204" charset="-122"/>
            </a:endParaRPr>
          </a:p>
          <a:p>
            <a:pPr>
              <a:lnSpc>
                <a:spcPct val="150000"/>
              </a:lnSpc>
            </a:pPr>
            <a:endParaRPr lang="zh-CN" altLang="en-US" sz="213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优点：结构简单，电缆数量少，易于扩展。</a:t>
            </a:r>
          </a:p>
          <a:p>
            <a:pPr>
              <a:lnSpc>
                <a:spcPct val="150000"/>
              </a:lnSpc>
            </a:pPr>
            <a:r>
              <a:rPr lang="zh-CN" altLang="en-US" sz="2130" dirty="0">
                <a:latin typeface="微软雅黑" panose="020B0503020204020204" charset="-122"/>
                <a:ea typeface="微软雅黑" panose="020B0503020204020204" charset="-122"/>
                <a:cs typeface="微软雅黑" panose="020B0503020204020204" charset="-122"/>
              </a:rPr>
              <a:t>缺点：通信范围受限，故障诊断与隔离困难，容易产生冲突</a:t>
            </a:r>
          </a:p>
        </p:txBody>
      </p:sp>
      <p:sp>
        <p:nvSpPr>
          <p:cNvPr id="15" name="文本框 14"/>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16" name="左大括号 15"/>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accent6"/>
                </a:solidFill>
                <a:sym typeface="+mn-ea"/>
              </a:rPr>
              <a:t>总线型拓扑结构</a:t>
            </a:r>
            <a:endParaRPr lang="zh-CN" altLang="en-US" sz="1500">
              <a:solidFill>
                <a:schemeClr val="accent6"/>
              </a:solidFill>
            </a:endParaRPr>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sp>
        <p:nvSpPr>
          <p:cNvPr id="7" name="文本框 6"/>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spTree>
    <p:custDataLst>
      <p:tags r:id="rId1"/>
    </p:custData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pic>
        <p:nvPicPr>
          <p:cNvPr id="8" name="图片 7"/>
          <p:cNvPicPr>
            <a:picLocks noChangeAspect="1"/>
          </p:cNvPicPr>
          <p:nvPr/>
        </p:nvPicPr>
        <p:blipFill>
          <a:blip r:embed="rId4"/>
          <a:stretch>
            <a:fillRect/>
          </a:stretch>
        </p:blipFill>
        <p:spPr>
          <a:xfrm>
            <a:off x="889000" y="2851785"/>
            <a:ext cx="2189480" cy="1751965"/>
          </a:xfrm>
          <a:prstGeom prst="rect">
            <a:avLst/>
          </a:prstGeom>
        </p:spPr>
      </p:pic>
      <p:pic>
        <p:nvPicPr>
          <p:cNvPr id="9" name="图片 8" descr="1295a42cc3ce10b35290fe6ced36b28"/>
          <p:cNvPicPr>
            <a:picLocks noChangeAspect="1"/>
          </p:cNvPicPr>
          <p:nvPr/>
        </p:nvPicPr>
        <p:blipFill>
          <a:blip r:embed="rId5"/>
          <a:stretch>
            <a:fillRect/>
          </a:stretch>
        </p:blipFill>
        <p:spPr>
          <a:xfrm>
            <a:off x="8058785" y="2655570"/>
            <a:ext cx="1851025" cy="1624965"/>
          </a:xfrm>
          <a:prstGeom prst="rect">
            <a:avLst/>
          </a:prstGeom>
        </p:spPr>
      </p:pic>
      <p:pic>
        <p:nvPicPr>
          <p:cNvPr id="11" name="图片 10" descr="d78c850ecd02a4fab59fbc62dba3a5c"/>
          <p:cNvPicPr>
            <a:picLocks noChangeAspect="1"/>
          </p:cNvPicPr>
          <p:nvPr/>
        </p:nvPicPr>
        <p:blipFill>
          <a:blip r:embed="rId6"/>
          <a:stretch>
            <a:fillRect/>
          </a:stretch>
        </p:blipFill>
        <p:spPr>
          <a:xfrm>
            <a:off x="3078480" y="4401820"/>
            <a:ext cx="1812290" cy="2306320"/>
          </a:xfrm>
          <a:prstGeom prst="rect">
            <a:avLst/>
          </a:prstGeom>
        </p:spPr>
      </p:pic>
      <p:pic>
        <p:nvPicPr>
          <p:cNvPr id="13" name="图片 12"/>
          <p:cNvPicPr>
            <a:picLocks noChangeAspect="1"/>
          </p:cNvPicPr>
          <p:nvPr/>
        </p:nvPicPr>
        <p:blipFill>
          <a:blip r:embed="rId7"/>
          <a:stretch>
            <a:fillRect/>
          </a:stretch>
        </p:blipFill>
        <p:spPr>
          <a:xfrm>
            <a:off x="6000750" y="4603750"/>
            <a:ext cx="2449195" cy="1902460"/>
          </a:xfrm>
          <a:prstGeom prst="rect">
            <a:avLst/>
          </a:prstGeom>
        </p:spPr>
      </p:pic>
      <p:pic>
        <p:nvPicPr>
          <p:cNvPr id="14" name="图片 13"/>
          <p:cNvPicPr>
            <a:picLocks noChangeAspect="1"/>
          </p:cNvPicPr>
          <p:nvPr/>
        </p:nvPicPr>
        <p:blipFill>
          <a:blip r:embed="rId8"/>
          <a:stretch>
            <a:fillRect/>
          </a:stretch>
        </p:blipFill>
        <p:spPr>
          <a:xfrm>
            <a:off x="7955915" y="4014470"/>
            <a:ext cx="609600" cy="474980"/>
          </a:xfrm>
          <a:prstGeom prst="rect">
            <a:avLst/>
          </a:prstGeom>
        </p:spPr>
      </p:pic>
      <p:pic>
        <p:nvPicPr>
          <p:cNvPr id="4" name="图片 3"/>
          <p:cNvPicPr>
            <a:picLocks noChangeAspect="1"/>
          </p:cNvPicPr>
          <p:nvPr/>
        </p:nvPicPr>
        <p:blipFill>
          <a:blip r:embed="rId8"/>
          <a:stretch>
            <a:fillRect/>
          </a:stretch>
        </p:blipFill>
        <p:spPr>
          <a:xfrm>
            <a:off x="3702050" y="4714240"/>
            <a:ext cx="6541770" cy="1857375"/>
          </a:xfrm>
          <a:prstGeom prst="rect">
            <a:avLst/>
          </a:prstGeom>
        </p:spPr>
      </p:pic>
      <p:pic>
        <p:nvPicPr>
          <p:cNvPr id="5" name="图片 4"/>
          <p:cNvPicPr>
            <a:picLocks noChangeAspect="1"/>
          </p:cNvPicPr>
          <p:nvPr/>
        </p:nvPicPr>
        <p:blipFill>
          <a:blip r:embed="rId8"/>
          <a:stretch>
            <a:fillRect/>
          </a:stretch>
        </p:blipFill>
        <p:spPr>
          <a:xfrm>
            <a:off x="3019425" y="4758690"/>
            <a:ext cx="1930400" cy="1949450"/>
          </a:xfrm>
          <a:prstGeom prst="rect">
            <a:avLst/>
          </a:prstGeom>
        </p:spPr>
      </p:pic>
      <p:pic>
        <p:nvPicPr>
          <p:cNvPr id="12" name="图片 11"/>
          <p:cNvPicPr>
            <a:picLocks noChangeAspect="1"/>
          </p:cNvPicPr>
          <p:nvPr/>
        </p:nvPicPr>
        <p:blipFill>
          <a:blip r:embed="rId8"/>
          <a:stretch>
            <a:fillRect/>
          </a:stretch>
        </p:blipFill>
        <p:spPr>
          <a:xfrm>
            <a:off x="8059420" y="2655570"/>
            <a:ext cx="2056765" cy="1746250"/>
          </a:xfrm>
          <a:prstGeom prst="rect">
            <a:avLst/>
          </a:prstGeom>
        </p:spPr>
      </p:pic>
      <p:sp>
        <p:nvSpPr>
          <p:cNvPr id="24" name="矩形 23"/>
          <p:cNvSpPr/>
          <p:nvPr/>
        </p:nvSpPr>
        <p:spPr>
          <a:xfrm>
            <a:off x="3137535" y="2777908"/>
            <a:ext cx="8526463" cy="2546985"/>
          </a:xfrm>
          <a:prstGeom prst="rect">
            <a:avLst/>
          </a:prstGeom>
        </p:spPr>
        <p:txBody>
          <a:bodyPr wrap="square">
            <a:spAutoFit/>
          </a:bodyPr>
          <a:lstStyle/>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环形拓扑结构：利用通信链路将所有结点连接成一个闭合的环。</a:t>
            </a:r>
            <a:endParaRPr lang="en-US" altLang="zh-CN" sz="2125"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优点：电缆长度短，可以使用光纤，易于避免冲突。</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缺点：某结点故障引起全网瘫痪，加新（撤出）结点麻烦，等待时间较长。</a:t>
            </a:r>
            <a:endParaRPr lang="zh-CN" altLang="en-US" sz="2130" dirty="0">
              <a:latin typeface="微软雅黑" panose="020B0503020204020204" charset="-122"/>
              <a:ea typeface="微软雅黑" panose="020B0503020204020204" charset="-122"/>
              <a:cs typeface="微软雅黑" panose="020B0503020204020204" charset="-122"/>
            </a:endParaRPr>
          </a:p>
        </p:txBody>
      </p:sp>
      <p:pic>
        <p:nvPicPr>
          <p:cNvPr id="7" name="图片 6" descr="1295a42cc3ce10b35290fe6ced36b28"/>
          <p:cNvPicPr>
            <a:picLocks noChangeAspect="1"/>
          </p:cNvPicPr>
          <p:nvPr/>
        </p:nvPicPr>
        <p:blipFill>
          <a:blip r:embed="rId5"/>
          <a:stretch>
            <a:fillRect/>
          </a:stretch>
        </p:blipFill>
        <p:spPr>
          <a:xfrm>
            <a:off x="840105" y="2595245"/>
            <a:ext cx="2287270" cy="2008505"/>
          </a:xfrm>
          <a:prstGeom prst="rect">
            <a:avLst/>
          </a:prstGeom>
        </p:spPr>
      </p:pic>
      <p:sp>
        <p:nvSpPr>
          <p:cNvPr id="15" name="文本框 14"/>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16" name="左大括号 15"/>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olidFill>
                  <a:schemeClr val="accent6"/>
                </a:solidFill>
                <a:sym typeface="+mn-ea"/>
              </a:rPr>
              <a:t>环形拓扑结构</a:t>
            </a:r>
            <a:endParaRPr lang="zh-CN" altLang="en-US" sz="1500">
              <a:solidFill>
                <a:schemeClr val="accent6"/>
              </a:solidFill>
            </a:endParaRPr>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sp>
        <p:nvSpPr>
          <p:cNvPr id="17" name="文本框 16"/>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spTree>
    <p:custDataLst>
      <p:tags r:id="rId1"/>
    </p:custData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pic>
        <p:nvPicPr>
          <p:cNvPr id="8" name="图片 7"/>
          <p:cNvPicPr>
            <a:picLocks noChangeAspect="1"/>
          </p:cNvPicPr>
          <p:nvPr/>
        </p:nvPicPr>
        <p:blipFill>
          <a:blip r:embed="rId4"/>
          <a:stretch>
            <a:fillRect/>
          </a:stretch>
        </p:blipFill>
        <p:spPr>
          <a:xfrm>
            <a:off x="889000" y="2851785"/>
            <a:ext cx="2189480" cy="1751965"/>
          </a:xfrm>
          <a:prstGeom prst="rect">
            <a:avLst/>
          </a:prstGeom>
        </p:spPr>
      </p:pic>
      <p:pic>
        <p:nvPicPr>
          <p:cNvPr id="9" name="图片 8" descr="1295a42cc3ce10b35290fe6ced36b28"/>
          <p:cNvPicPr>
            <a:picLocks noChangeAspect="1"/>
          </p:cNvPicPr>
          <p:nvPr/>
        </p:nvPicPr>
        <p:blipFill>
          <a:blip r:embed="rId5"/>
          <a:stretch>
            <a:fillRect/>
          </a:stretch>
        </p:blipFill>
        <p:spPr>
          <a:xfrm>
            <a:off x="8058785" y="2655570"/>
            <a:ext cx="1851025" cy="1624965"/>
          </a:xfrm>
          <a:prstGeom prst="rect">
            <a:avLst/>
          </a:prstGeom>
        </p:spPr>
      </p:pic>
      <p:pic>
        <p:nvPicPr>
          <p:cNvPr id="11" name="图片 10" descr="d78c850ecd02a4fab59fbc62dba3a5c"/>
          <p:cNvPicPr>
            <a:picLocks noChangeAspect="1"/>
          </p:cNvPicPr>
          <p:nvPr/>
        </p:nvPicPr>
        <p:blipFill>
          <a:blip r:embed="rId6"/>
          <a:stretch>
            <a:fillRect/>
          </a:stretch>
        </p:blipFill>
        <p:spPr>
          <a:xfrm>
            <a:off x="3078480" y="4401820"/>
            <a:ext cx="1812290" cy="2306320"/>
          </a:xfrm>
          <a:prstGeom prst="rect">
            <a:avLst/>
          </a:prstGeom>
        </p:spPr>
      </p:pic>
      <p:pic>
        <p:nvPicPr>
          <p:cNvPr id="13" name="图片 12"/>
          <p:cNvPicPr>
            <a:picLocks noChangeAspect="1"/>
          </p:cNvPicPr>
          <p:nvPr/>
        </p:nvPicPr>
        <p:blipFill>
          <a:blip r:embed="rId7"/>
          <a:stretch>
            <a:fillRect/>
          </a:stretch>
        </p:blipFill>
        <p:spPr>
          <a:xfrm>
            <a:off x="6000750" y="4603750"/>
            <a:ext cx="2449195" cy="1902460"/>
          </a:xfrm>
          <a:prstGeom prst="rect">
            <a:avLst/>
          </a:prstGeom>
        </p:spPr>
      </p:pic>
      <p:pic>
        <p:nvPicPr>
          <p:cNvPr id="14" name="图片 13"/>
          <p:cNvPicPr>
            <a:picLocks noChangeAspect="1"/>
          </p:cNvPicPr>
          <p:nvPr/>
        </p:nvPicPr>
        <p:blipFill>
          <a:blip r:embed="rId8"/>
          <a:stretch>
            <a:fillRect/>
          </a:stretch>
        </p:blipFill>
        <p:spPr>
          <a:xfrm>
            <a:off x="7955915" y="4014470"/>
            <a:ext cx="609600" cy="474980"/>
          </a:xfrm>
          <a:prstGeom prst="rect">
            <a:avLst/>
          </a:prstGeom>
        </p:spPr>
      </p:pic>
      <p:pic>
        <p:nvPicPr>
          <p:cNvPr id="4" name="图片 3"/>
          <p:cNvPicPr>
            <a:picLocks noChangeAspect="1"/>
          </p:cNvPicPr>
          <p:nvPr/>
        </p:nvPicPr>
        <p:blipFill>
          <a:blip r:embed="rId8"/>
          <a:stretch>
            <a:fillRect/>
          </a:stretch>
        </p:blipFill>
        <p:spPr>
          <a:xfrm>
            <a:off x="3702050" y="4714240"/>
            <a:ext cx="6541770" cy="1857375"/>
          </a:xfrm>
          <a:prstGeom prst="rect">
            <a:avLst/>
          </a:prstGeom>
        </p:spPr>
      </p:pic>
      <p:pic>
        <p:nvPicPr>
          <p:cNvPr id="5" name="图片 4"/>
          <p:cNvPicPr>
            <a:picLocks noChangeAspect="1"/>
          </p:cNvPicPr>
          <p:nvPr/>
        </p:nvPicPr>
        <p:blipFill>
          <a:blip r:embed="rId8"/>
          <a:stretch>
            <a:fillRect/>
          </a:stretch>
        </p:blipFill>
        <p:spPr>
          <a:xfrm>
            <a:off x="3019425" y="4758690"/>
            <a:ext cx="1930400" cy="1949450"/>
          </a:xfrm>
          <a:prstGeom prst="rect">
            <a:avLst/>
          </a:prstGeom>
        </p:spPr>
      </p:pic>
      <p:pic>
        <p:nvPicPr>
          <p:cNvPr id="12" name="图片 11"/>
          <p:cNvPicPr>
            <a:picLocks noChangeAspect="1"/>
          </p:cNvPicPr>
          <p:nvPr/>
        </p:nvPicPr>
        <p:blipFill>
          <a:blip r:embed="rId8"/>
          <a:stretch>
            <a:fillRect/>
          </a:stretch>
        </p:blipFill>
        <p:spPr>
          <a:xfrm>
            <a:off x="8059420" y="2655570"/>
            <a:ext cx="2056765" cy="1746250"/>
          </a:xfrm>
          <a:prstGeom prst="rect">
            <a:avLst/>
          </a:prstGeom>
        </p:spPr>
      </p:pic>
      <p:sp>
        <p:nvSpPr>
          <p:cNvPr id="24" name="矩形 23"/>
          <p:cNvSpPr/>
          <p:nvPr/>
        </p:nvSpPr>
        <p:spPr>
          <a:xfrm>
            <a:off x="3078480" y="2799080"/>
            <a:ext cx="8526463" cy="2056130"/>
          </a:xfrm>
          <a:prstGeom prst="rect">
            <a:avLst/>
          </a:prstGeom>
        </p:spPr>
        <p:txBody>
          <a:bodyPr wrap="square">
            <a:spAutoFit/>
          </a:bodyPr>
          <a:lstStyle/>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网状拓扑结构：网络中的结点通过多条链路与不同的结点直接相连接。</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优点：网络可靠性高，一条或多条链路故障时，网络仍然可以联通。</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缺点：网络结构复杂，成本高。</a:t>
            </a:r>
            <a:endParaRPr lang="zh-CN" altLang="en-US" sz="2130" dirty="0">
              <a:latin typeface="微软雅黑" panose="020B0503020204020204" charset="-122"/>
              <a:ea typeface="微软雅黑" panose="020B0503020204020204" charset="-122"/>
              <a:cs typeface="微软雅黑" panose="020B0503020204020204" charset="-122"/>
            </a:endParaRPr>
          </a:p>
        </p:txBody>
      </p:sp>
      <p:pic>
        <p:nvPicPr>
          <p:cNvPr id="7" name="图片 6" descr="1295a42cc3ce10b35290fe6ced36b28"/>
          <p:cNvPicPr>
            <a:picLocks noChangeAspect="1"/>
          </p:cNvPicPr>
          <p:nvPr/>
        </p:nvPicPr>
        <p:blipFill>
          <a:blip r:embed="rId5"/>
          <a:stretch>
            <a:fillRect/>
          </a:stretch>
        </p:blipFill>
        <p:spPr>
          <a:xfrm>
            <a:off x="840105" y="2595245"/>
            <a:ext cx="2287270" cy="2008505"/>
          </a:xfrm>
          <a:prstGeom prst="rect">
            <a:avLst/>
          </a:prstGeom>
        </p:spPr>
      </p:pic>
      <p:pic>
        <p:nvPicPr>
          <p:cNvPr id="15" name="图片 14" descr="d78c850ecd02a4fab59fbc62dba3a5c"/>
          <p:cNvPicPr>
            <a:picLocks noChangeAspect="1"/>
          </p:cNvPicPr>
          <p:nvPr/>
        </p:nvPicPr>
        <p:blipFill>
          <a:blip r:embed="rId6"/>
          <a:stretch>
            <a:fillRect/>
          </a:stretch>
        </p:blipFill>
        <p:spPr>
          <a:xfrm>
            <a:off x="1008380" y="2657475"/>
            <a:ext cx="1812290" cy="2306320"/>
          </a:xfrm>
          <a:prstGeom prst="rect">
            <a:avLst/>
          </a:prstGeom>
        </p:spPr>
      </p:pic>
      <p:sp>
        <p:nvSpPr>
          <p:cNvPr id="16" name="文本框 15"/>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22" name="左大括号 21"/>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3" name="文本框 22"/>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olidFill>
                  <a:schemeClr val="accent6"/>
                </a:solidFill>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sp>
        <p:nvSpPr>
          <p:cNvPr id="17" name="文本框 16"/>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spTree>
    <p:custDataLst>
      <p:tags r:id="rId1"/>
    </p:custData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pic>
        <p:nvPicPr>
          <p:cNvPr id="9" name="图片 8" descr="1295a42cc3ce10b35290fe6ced36b28"/>
          <p:cNvPicPr>
            <a:picLocks noChangeAspect="1"/>
          </p:cNvPicPr>
          <p:nvPr/>
        </p:nvPicPr>
        <p:blipFill>
          <a:blip r:embed="rId4"/>
          <a:stretch>
            <a:fillRect/>
          </a:stretch>
        </p:blipFill>
        <p:spPr>
          <a:xfrm>
            <a:off x="8058785" y="2655570"/>
            <a:ext cx="1851025" cy="1624965"/>
          </a:xfrm>
          <a:prstGeom prst="rect">
            <a:avLst/>
          </a:prstGeom>
        </p:spPr>
      </p:pic>
      <p:pic>
        <p:nvPicPr>
          <p:cNvPr id="11" name="图片 10" descr="d78c850ecd02a4fab59fbc62dba3a5c"/>
          <p:cNvPicPr>
            <a:picLocks noChangeAspect="1"/>
          </p:cNvPicPr>
          <p:nvPr/>
        </p:nvPicPr>
        <p:blipFill>
          <a:blip r:embed="rId5"/>
          <a:stretch>
            <a:fillRect/>
          </a:stretch>
        </p:blipFill>
        <p:spPr>
          <a:xfrm>
            <a:off x="3078480" y="4401820"/>
            <a:ext cx="1812290" cy="2306320"/>
          </a:xfrm>
          <a:prstGeom prst="rect">
            <a:avLst/>
          </a:prstGeom>
        </p:spPr>
      </p:pic>
      <p:pic>
        <p:nvPicPr>
          <p:cNvPr id="13" name="图片 12"/>
          <p:cNvPicPr>
            <a:picLocks noChangeAspect="1"/>
          </p:cNvPicPr>
          <p:nvPr/>
        </p:nvPicPr>
        <p:blipFill>
          <a:blip r:embed="rId6"/>
          <a:stretch>
            <a:fillRect/>
          </a:stretch>
        </p:blipFill>
        <p:spPr>
          <a:xfrm>
            <a:off x="6000750" y="4603750"/>
            <a:ext cx="2449195" cy="1902460"/>
          </a:xfrm>
          <a:prstGeom prst="rect">
            <a:avLst/>
          </a:prstGeom>
        </p:spPr>
      </p:pic>
      <p:pic>
        <p:nvPicPr>
          <p:cNvPr id="14" name="图片 13"/>
          <p:cNvPicPr>
            <a:picLocks noChangeAspect="1"/>
          </p:cNvPicPr>
          <p:nvPr/>
        </p:nvPicPr>
        <p:blipFill>
          <a:blip r:embed="rId7"/>
          <a:stretch>
            <a:fillRect/>
          </a:stretch>
        </p:blipFill>
        <p:spPr>
          <a:xfrm>
            <a:off x="7955915" y="4014470"/>
            <a:ext cx="609600" cy="474980"/>
          </a:xfrm>
          <a:prstGeom prst="rect">
            <a:avLst/>
          </a:prstGeom>
        </p:spPr>
      </p:pic>
      <p:pic>
        <p:nvPicPr>
          <p:cNvPr id="4" name="图片 3"/>
          <p:cNvPicPr>
            <a:picLocks noChangeAspect="1"/>
          </p:cNvPicPr>
          <p:nvPr/>
        </p:nvPicPr>
        <p:blipFill>
          <a:blip r:embed="rId7"/>
          <a:stretch>
            <a:fillRect/>
          </a:stretch>
        </p:blipFill>
        <p:spPr>
          <a:xfrm>
            <a:off x="3686810" y="4758690"/>
            <a:ext cx="6541770" cy="1857375"/>
          </a:xfrm>
          <a:prstGeom prst="rect">
            <a:avLst/>
          </a:prstGeom>
        </p:spPr>
      </p:pic>
      <p:pic>
        <p:nvPicPr>
          <p:cNvPr id="5" name="图片 4"/>
          <p:cNvPicPr>
            <a:picLocks noChangeAspect="1"/>
          </p:cNvPicPr>
          <p:nvPr/>
        </p:nvPicPr>
        <p:blipFill>
          <a:blip r:embed="rId7"/>
          <a:stretch>
            <a:fillRect/>
          </a:stretch>
        </p:blipFill>
        <p:spPr>
          <a:xfrm>
            <a:off x="3019425" y="4758690"/>
            <a:ext cx="1930400" cy="1949450"/>
          </a:xfrm>
          <a:prstGeom prst="rect">
            <a:avLst/>
          </a:prstGeom>
        </p:spPr>
      </p:pic>
      <p:pic>
        <p:nvPicPr>
          <p:cNvPr id="12" name="图片 11"/>
          <p:cNvPicPr>
            <a:picLocks noChangeAspect="1"/>
          </p:cNvPicPr>
          <p:nvPr/>
        </p:nvPicPr>
        <p:blipFill>
          <a:blip r:embed="rId7"/>
          <a:stretch>
            <a:fillRect/>
          </a:stretch>
        </p:blipFill>
        <p:spPr>
          <a:xfrm>
            <a:off x="8059420" y="2655570"/>
            <a:ext cx="2056765" cy="1746250"/>
          </a:xfrm>
          <a:prstGeom prst="rect">
            <a:avLst/>
          </a:prstGeom>
        </p:spPr>
      </p:pic>
      <p:sp>
        <p:nvSpPr>
          <p:cNvPr id="24" name="矩形 23"/>
          <p:cNvSpPr/>
          <p:nvPr/>
        </p:nvSpPr>
        <p:spPr>
          <a:xfrm>
            <a:off x="3176270" y="2799080"/>
            <a:ext cx="8526463" cy="2056130"/>
          </a:xfrm>
          <a:prstGeom prst="rect">
            <a:avLst/>
          </a:prstGeom>
        </p:spPr>
        <p:txBody>
          <a:bodyPr wrap="square">
            <a:spAutoFit/>
          </a:bodyPr>
          <a:lstStyle/>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树形拓扑结构：可以看作是总线型拓扑或星形拓扑结构网络的扩展。</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优点：易于扩展，故障易隔离。</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缺点：根结点要求高。</a:t>
            </a:r>
            <a:endParaRPr lang="zh-CN" altLang="en-US" sz="2130" dirty="0">
              <a:latin typeface="微软雅黑" panose="020B0503020204020204" charset="-122"/>
              <a:ea typeface="微软雅黑" panose="020B0503020204020204" charset="-122"/>
              <a:cs typeface="微软雅黑" panose="020B0503020204020204" charset="-122"/>
            </a:endParaRPr>
          </a:p>
        </p:txBody>
      </p:sp>
      <p:pic>
        <p:nvPicPr>
          <p:cNvPr id="16" name="图片 15"/>
          <p:cNvPicPr>
            <a:picLocks noChangeAspect="1"/>
          </p:cNvPicPr>
          <p:nvPr/>
        </p:nvPicPr>
        <p:blipFill>
          <a:blip r:embed="rId8"/>
          <a:stretch>
            <a:fillRect/>
          </a:stretch>
        </p:blipFill>
        <p:spPr>
          <a:xfrm>
            <a:off x="596451" y="2799080"/>
            <a:ext cx="2371222" cy="2028560"/>
          </a:xfrm>
          <a:prstGeom prst="rect">
            <a:avLst/>
          </a:prstGeom>
        </p:spPr>
      </p:pic>
      <p:sp>
        <p:nvSpPr>
          <p:cNvPr id="22" name="文本框 21"/>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23" name="左大括号 22"/>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5" name="文本框 24"/>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olidFill>
                  <a:schemeClr val="accent6"/>
                </a:solidFill>
                <a:sym typeface="+mn-ea"/>
              </a:rPr>
              <a:t>树形拓扑结构</a:t>
            </a:r>
            <a:endParaRPr lang="zh-CN" altLang="en-US" sz="1500"/>
          </a:p>
          <a:p>
            <a:pPr fontAlgn="auto">
              <a:lnSpc>
                <a:spcPct val="150000"/>
              </a:lnSpc>
            </a:pPr>
            <a:r>
              <a:rPr lang="zh-CN" altLang="en-US" sz="1500">
                <a:sym typeface="+mn-ea"/>
              </a:rPr>
              <a:t>混合型拓扑结构</a:t>
            </a:r>
            <a:endParaRPr lang="zh-CN" altLang="en-US" sz="1500"/>
          </a:p>
        </p:txBody>
      </p:sp>
      <p:sp>
        <p:nvSpPr>
          <p:cNvPr id="17" name="文本框 16"/>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spTree>
    <p:custDataLst>
      <p:tags r:id="rId1"/>
    </p:custData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按拓扑结构分类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pic>
        <p:nvPicPr>
          <p:cNvPr id="9" name="图片 8" descr="1295a42cc3ce10b35290fe6ced36b28"/>
          <p:cNvPicPr>
            <a:picLocks noChangeAspect="1"/>
          </p:cNvPicPr>
          <p:nvPr/>
        </p:nvPicPr>
        <p:blipFill>
          <a:blip r:embed="rId4"/>
          <a:stretch>
            <a:fillRect/>
          </a:stretch>
        </p:blipFill>
        <p:spPr>
          <a:xfrm>
            <a:off x="8058785" y="2655570"/>
            <a:ext cx="1851025" cy="1624965"/>
          </a:xfrm>
          <a:prstGeom prst="rect">
            <a:avLst/>
          </a:prstGeom>
        </p:spPr>
      </p:pic>
      <p:pic>
        <p:nvPicPr>
          <p:cNvPr id="11" name="图片 10" descr="d78c850ecd02a4fab59fbc62dba3a5c"/>
          <p:cNvPicPr>
            <a:picLocks noChangeAspect="1"/>
          </p:cNvPicPr>
          <p:nvPr/>
        </p:nvPicPr>
        <p:blipFill>
          <a:blip r:embed="rId5"/>
          <a:stretch>
            <a:fillRect/>
          </a:stretch>
        </p:blipFill>
        <p:spPr>
          <a:xfrm>
            <a:off x="3078480" y="4401820"/>
            <a:ext cx="1812290" cy="2306320"/>
          </a:xfrm>
          <a:prstGeom prst="rect">
            <a:avLst/>
          </a:prstGeom>
        </p:spPr>
      </p:pic>
      <p:pic>
        <p:nvPicPr>
          <p:cNvPr id="13" name="图片 12"/>
          <p:cNvPicPr>
            <a:picLocks noChangeAspect="1"/>
          </p:cNvPicPr>
          <p:nvPr/>
        </p:nvPicPr>
        <p:blipFill>
          <a:blip r:embed="rId6"/>
          <a:stretch>
            <a:fillRect/>
          </a:stretch>
        </p:blipFill>
        <p:spPr>
          <a:xfrm>
            <a:off x="6000750" y="4603750"/>
            <a:ext cx="2449195" cy="1902460"/>
          </a:xfrm>
          <a:prstGeom prst="rect">
            <a:avLst/>
          </a:prstGeom>
        </p:spPr>
      </p:pic>
      <p:pic>
        <p:nvPicPr>
          <p:cNvPr id="14" name="图片 13"/>
          <p:cNvPicPr>
            <a:picLocks noChangeAspect="1"/>
          </p:cNvPicPr>
          <p:nvPr/>
        </p:nvPicPr>
        <p:blipFill>
          <a:blip r:embed="rId7"/>
          <a:stretch>
            <a:fillRect/>
          </a:stretch>
        </p:blipFill>
        <p:spPr>
          <a:xfrm>
            <a:off x="7955915" y="4014470"/>
            <a:ext cx="609600" cy="474980"/>
          </a:xfrm>
          <a:prstGeom prst="rect">
            <a:avLst/>
          </a:prstGeom>
        </p:spPr>
      </p:pic>
      <p:pic>
        <p:nvPicPr>
          <p:cNvPr id="4" name="图片 3"/>
          <p:cNvPicPr>
            <a:picLocks noChangeAspect="1"/>
          </p:cNvPicPr>
          <p:nvPr/>
        </p:nvPicPr>
        <p:blipFill>
          <a:blip r:embed="rId7"/>
          <a:stretch>
            <a:fillRect/>
          </a:stretch>
        </p:blipFill>
        <p:spPr>
          <a:xfrm>
            <a:off x="3686810" y="4758690"/>
            <a:ext cx="6541770" cy="1857375"/>
          </a:xfrm>
          <a:prstGeom prst="rect">
            <a:avLst/>
          </a:prstGeom>
        </p:spPr>
      </p:pic>
      <p:pic>
        <p:nvPicPr>
          <p:cNvPr id="5" name="图片 4"/>
          <p:cNvPicPr>
            <a:picLocks noChangeAspect="1"/>
          </p:cNvPicPr>
          <p:nvPr/>
        </p:nvPicPr>
        <p:blipFill>
          <a:blip r:embed="rId7"/>
          <a:stretch>
            <a:fillRect/>
          </a:stretch>
        </p:blipFill>
        <p:spPr>
          <a:xfrm>
            <a:off x="3019425" y="4758690"/>
            <a:ext cx="1930400" cy="1949450"/>
          </a:xfrm>
          <a:prstGeom prst="rect">
            <a:avLst/>
          </a:prstGeom>
        </p:spPr>
      </p:pic>
      <p:pic>
        <p:nvPicPr>
          <p:cNvPr id="12" name="图片 11"/>
          <p:cNvPicPr>
            <a:picLocks noChangeAspect="1"/>
          </p:cNvPicPr>
          <p:nvPr/>
        </p:nvPicPr>
        <p:blipFill>
          <a:blip r:embed="rId7"/>
          <a:stretch>
            <a:fillRect/>
          </a:stretch>
        </p:blipFill>
        <p:spPr>
          <a:xfrm>
            <a:off x="8059420" y="2655570"/>
            <a:ext cx="2056765" cy="1746250"/>
          </a:xfrm>
          <a:prstGeom prst="rect">
            <a:avLst/>
          </a:prstGeom>
        </p:spPr>
      </p:pic>
      <p:sp>
        <p:nvSpPr>
          <p:cNvPr id="24" name="矩形 23"/>
          <p:cNvSpPr/>
          <p:nvPr/>
        </p:nvSpPr>
        <p:spPr>
          <a:xfrm>
            <a:off x="3557270" y="2741551"/>
            <a:ext cx="8526463" cy="2056130"/>
          </a:xfrm>
          <a:prstGeom prst="rect">
            <a:avLst/>
          </a:prstGeom>
        </p:spPr>
        <p:txBody>
          <a:bodyPr wrap="square">
            <a:spAutoFit/>
          </a:bodyPr>
          <a:lstStyle/>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混合拓扑结构：由两种以上简单拓扑结构网络混合连接而成的网络。</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优点：易于扩展，可以构建不同规模的网络，根据需要优选网络结构。</a:t>
            </a:r>
            <a:endParaRPr lang="zh-CN" altLang="en-US" sz="2125"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125" dirty="0">
                <a:latin typeface="微软雅黑" panose="020B0503020204020204" charset="-122"/>
                <a:ea typeface="微软雅黑" panose="020B0503020204020204" charset="-122"/>
                <a:cs typeface="微软雅黑" panose="020B0503020204020204" charset="-122"/>
                <a:sym typeface="+mn-ea"/>
              </a:rPr>
              <a:t>缺点：结构复杂，管理与维护复杂。</a:t>
            </a:r>
            <a:endParaRPr lang="zh-CN" altLang="en-US" sz="2130" dirty="0">
              <a:latin typeface="微软雅黑" panose="020B0503020204020204" charset="-122"/>
              <a:ea typeface="微软雅黑" panose="020B0503020204020204" charset="-122"/>
              <a:cs typeface="微软雅黑" panose="020B0503020204020204" charset="-122"/>
            </a:endParaRPr>
          </a:p>
        </p:txBody>
      </p:sp>
      <p:pic>
        <p:nvPicPr>
          <p:cNvPr id="22" name="图片 21"/>
          <p:cNvPicPr>
            <a:picLocks noChangeAspect="1"/>
          </p:cNvPicPr>
          <p:nvPr/>
        </p:nvPicPr>
        <p:blipFill>
          <a:blip r:embed="rId6"/>
          <a:stretch>
            <a:fillRect/>
          </a:stretch>
        </p:blipFill>
        <p:spPr>
          <a:xfrm>
            <a:off x="302895" y="2918777"/>
            <a:ext cx="2449195" cy="1902460"/>
          </a:xfrm>
          <a:prstGeom prst="rect">
            <a:avLst/>
          </a:prstGeom>
        </p:spPr>
      </p:pic>
      <p:sp>
        <p:nvSpPr>
          <p:cNvPr id="23" name="文本框 22"/>
          <p:cNvSpPr txBox="1"/>
          <p:nvPr/>
        </p:nvSpPr>
        <p:spPr>
          <a:xfrm>
            <a:off x="8902065" y="259080"/>
            <a:ext cx="1445895" cy="2030095"/>
          </a:xfrm>
          <a:prstGeom prst="rect">
            <a:avLst/>
          </a:prstGeom>
          <a:noFill/>
        </p:spPr>
        <p:txBody>
          <a:bodyPr wrap="square" rtlCol="0">
            <a:spAutoFit/>
          </a:bodyPr>
          <a:lstStyle/>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endParaRPr lang="zh-CN" altLang="en-US">
              <a:solidFill>
                <a:schemeClr val="accent6"/>
              </a:solidFill>
            </a:endParaRPr>
          </a:p>
          <a:p>
            <a:r>
              <a:rPr lang="zh-CN" altLang="en-US">
                <a:solidFill>
                  <a:schemeClr val="tx1"/>
                </a:solidFill>
              </a:rPr>
              <a:t>按拓扑结构</a:t>
            </a:r>
          </a:p>
          <a:p>
            <a:endParaRPr lang="zh-CN" altLang="en-US">
              <a:solidFill>
                <a:schemeClr val="tx1"/>
              </a:solidFill>
            </a:endParaRPr>
          </a:p>
          <a:p>
            <a:endParaRPr lang="zh-CN" altLang="en-US">
              <a:solidFill>
                <a:schemeClr val="tx1"/>
              </a:solidFill>
            </a:endParaRPr>
          </a:p>
        </p:txBody>
      </p:sp>
      <p:sp>
        <p:nvSpPr>
          <p:cNvPr id="25" name="左大括号 24"/>
          <p:cNvSpPr/>
          <p:nvPr/>
        </p:nvSpPr>
        <p:spPr>
          <a:xfrm>
            <a:off x="10228580" y="480695"/>
            <a:ext cx="119380" cy="1952625"/>
          </a:xfrm>
          <a:prstGeom prst="leftBrace">
            <a:avLst>
              <a:gd name="adj1" fmla="val 8333"/>
              <a:gd name="adj2" fmla="val 53445"/>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p:cNvSpPr txBox="1"/>
          <p:nvPr/>
        </p:nvSpPr>
        <p:spPr>
          <a:xfrm>
            <a:off x="10347960" y="334645"/>
            <a:ext cx="1979295" cy="2168525"/>
          </a:xfrm>
          <a:prstGeom prst="rect">
            <a:avLst/>
          </a:prstGeom>
          <a:noFill/>
        </p:spPr>
        <p:txBody>
          <a:bodyPr wrap="square" rtlCol="0" anchor="t">
            <a:spAutoFit/>
          </a:bodyPr>
          <a:lstStyle/>
          <a:p>
            <a:pPr fontAlgn="auto">
              <a:lnSpc>
                <a:spcPct val="150000"/>
              </a:lnSpc>
            </a:pPr>
            <a:r>
              <a:rPr lang="zh-CN" altLang="en-US" sz="1500">
                <a:sym typeface="+mn-ea"/>
              </a:rPr>
              <a:t>星形拓扑结构</a:t>
            </a:r>
            <a:endParaRPr lang="zh-CN" altLang="en-US" sz="1500"/>
          </a:p>
          <a:p>
            <a:pPr fontAlgn="auto">
              <a:lnSpc>
                <a:spcPct val="150000"/>
              </a:lnSpc>
            </a:pPr>
            <a:r>
              <a:rPr lang="zh-CN" altLang="en-US" sz="1500">
                <a:solidFill>
                  <a:schemeClr val="tx1"/>
                </a:solidFill>
                <a:sym typeface="+mn-ea"/>
              </a:rPr>
              <a:t>总线型拓扑结构</a:t>
            </a:r>
            <a:endParaRPr lang="zh-CN" altLang="en-US" sz="1500"/>
          </a:p>
          <a:p>
            <a:pPr fontAlgn="auto">
              <a:lnSpc>
                <a:spcPct val="150000"/>
              </a:lnSpc>
            </a:pPr>
            <a:r>
              <a:rPr lang="zh-CN" altLang="en-US" sz="1500">
                <a:sym typeface="+mn-ea"/>
              </a:rPr>
              <a:t>环形拓扑结构</a:t>
            </a:r>
            <a:endParaRPr lang="zh-CN" altLang="en-US" sz="1500"/>
          </a:p>
          <a:p>
            <a:pPr fontAlgn="auto">
              <a:lnSpc>
                <a:spcPct val="150000"/>
              </a:lnSpc>
            </a:pPr>
            <a:r>
              <a:rPr lang="zh-CN" altLang="en-US" sz="1500">
                <a:sym typeface="+mn-ea"/>
              </a:rPr>
              <a:t>网状拓扑结构</a:t>
            </a:r>
            <a:endParaRPr lang="zh-CN" altLang="en-US" sz="1500"/>
          </a:p>
          <a:p>
            <a:pPr fontAlgn="auto">
              <a:lnSpc>
                <a:spcPct val="150000"/>
              </a:lnSpc>
            </a:pPr>
            <a:r>
              <a:rPr lang="zh-CN" altLang="en-US" sz="1500">
                <a:sym typeface="+mn-ea"/>
              </a:rPr>
              <a:t>树形拓扑结构</a:t>
            </a:r>
            <a:endParaRPr lang="zh-CN" altLang="en-US" sz="1500"/>
          </a:p>
          <a:p>
            <a:pPr fontAlgn="auto">
              <a:lnSpc>
                <a:spcPct val="150000"/>
              </a:lnSpc>
            </a:pPr>
            <a:r>
              <a:rPr lang="zh-CN" altLang="en-US" sz="1500">
                <a:solidFill>
                  <a:schemeClr val="accent6"/>
                </a:solidFill>
                <a:sym typeface="+mn-ea"/>
              </a:rPr>
              <a:t>混合型拓扑结构</a:t>
            </a:r>
          </a:p>
        </p:txBody>
      </p:sp>
      <p:sp>
        <p:nvSpPr>
          <p:cNvPr id="17" name="文本框 16"/>
          <p:cNvSpPr txBox="1"/>
          <p:nvPr/>
        </p:nvSpPr>
        <p:spPr>
          <a:xfrm>
            <a:off x="0" y="0"/>
            <a:ext cx="2545080" cy="368300"/>
          </a:xfrm>
          <a:prstGeom prst="rect">
            <a:avLst/>
          </a:prstGeom>
          <a:noFill/>
        </p:spPr>
        <p:txBody>
          <a:bodyPr wrap="none" rtlCol="0" anchor="t">
            <a:spAutoFit/>
          </a:bodyPr>
          <a:lstStyle/>
          <a:p>
            <a:r>
              <a:rPr lang="en-US" altLang="zh-CN">
                <a:sym typeface="+mn-ea"/>
              </a:rPr>
              <a:t>1.1.4.2 </a:t>
            </a:r>
            <a:r>
              <a:rPr lang="zh-CN" altLang="en-US">
                <a:sym typeface="+mn-ea"/>
              </a:rPr>
              <a:t>按拓扑结构分类</a:t>
            </a:r>
          </a:p>
        </p:txBody>
      </p:sp>
    </p:spTree>
    <p:custDataLst>
      <p:tags r:id="rId1"/>
    </p:custData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873" y="451535"/>
            <a:ext cx="8841656" cy="541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976280" y="3962334"/>
            <a:ext cx="3971499" cy="369332"/>
          </a:xfrm>
          <a:prstGeom prst="rect">
            <a:avLst/>
          </a:prstGeom>
          <a:noFill/>
        </p:spPr>
        <p:txBody>
          <a:bodyPr wrap="square" rtlCol="0">
            <a:spAutoFit/>
          </a:bodyPr>
          <a:lstStyle/>
          <a:p>
            <a:r>
              <a:rPr kumimoji="1" lang="zh-CN" altLang="en-US" dirty="0" smtClean="0"/>
              <a:t>个域网、局域网、</a:t>
            </a:r>
            <a:r>
              <a:rPr kumimoji="1" lang="zh-CN" altLang="en-US" smtClean="0"/>
              <a:t>城域网、广域网</a:t>
            </a:r>
            <a:endParaRPr kumimoji="1" lang="zh-CN" altLang="en-US"/>
          </a:p>
        </p:txBody>
      </p:sp>
      <p:sp>
        <p:nvSpPr>
          <p:cNvPr id="4" name="文本框 3"/>
          <p:cNvSpPr txBox="1"/>
          <p:nvPr/>
        </p:nvSpPr>
        <p:spPr>
          <a:xfrm>
            <a:off x="6976280" y="4482069"/>
            <a:ext cx="4380932" cy="369332"/>
          </a:xfrm>
          <a:prstGeom prst="rect">
            <a:avLst/>
          </a:prstGeom>
          <a:noFill/>
        </p:spPr>
        <p:txBody>
          <a:bodyPr wrap="square" rtlCol="0">
            <a:spAutoFit/>
          </a:bodyPr>
          <a:lstStyle/>
          <a:p>
            <a:r>
              <a:rPr kumimoji="1" lang="zh-CN" altLang="en-US" dirty="0" smtClean="0"/>
              <a:t>星型、总线、环型、网状、树</a:t>
            </a:r>
            <a:r>
              <a:rPr kumimoji="1" lang="zh-CN" altLang="en-US" smtClean="0"/>
              <a:t>型、混合</a:t>
            </a:r>
            <a:endParaRPr kumimoji="1" lang="zh-CN" altLang="en-US" dirty="0"/>
          </a:p>
        </p:txBody>
      </p:sp>
    </p:spTree>
    <p:extLst>
      <p:ext uri="{BB962C8B-B14F-4D97-AF65-F5344CB8AC3E}">
        <p14:creationId xmlns:p14="http://schemas.microsoft.com/office/powerpoint/2010/main" val="4968085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TextBox 3"/>
          <p:cNvSpPr txBox="1"/>
          <p:nvPr/>
        </p:nvSpPr>
        <p:spPr>
          <a:xfrm>
            <a:off x="1560785" y="2096814"/>
            <a:ext cx="9065173" cy="2797048"/>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下列关于环形拓扑优点的表述中错误的是（）</a:t>
            </a:r>
          </a:p>
          <a:p>
            <a:pPr>
              <a:lnSpc>
                <a:spcPct val="150000"/>
              </a:lnSpc>
            </a:pP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电缆长度短</a:t>
            </a:r>
          </a:p>
          <a:p>
            <a:pPr>
              <a:lnSpc>
                <a:spcPct val="150000"/>
              </a:lnSpc>
            </a:pP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网络性能稳定</a:t>
            </a: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可使用光纤</a:t>
            </a:r>
          </a:p>
          <a:p>
            <a:pPr>
              <a:lnSpc>
                <a:spcPct val="150000"/>
              </a:lnSpc>
            </a:pP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故障检测容易</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cxnSp>
        <p:nvCxnSpPr>
          <p:cNvPr id="8" name="直线箭头连接符 7"/>
          <p:cNvCxnSpPr/>
          <p:nvPr/>
        </p:nvCxnSpPr>
        <p:spPr>
          <a:xfrm flipH="1">
            <a:off x="3904785" y="1683834"/>
            <a:ext cx="1839643" cy="1185438"/>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flipH="1">
            <a:off x="3904785" y="2869271"/>
            <a:ext cx="3928328" cy="1"/>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3904784" y="2869272"/>
            <a:ext cx="1" cy="2126166"/>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H="1" flipV="1">
            <a:off x="3904785" y="2869272"/>
            <a:ext cx="3928328" cy="2126165"/>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5744428" y="1683834"/>
            <a:ext cx="2088685" cy="1185437"/>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3904784" y="1683834"/>
            <a:ext cx="1839644" cy="3311604"/>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p:nvPr/>
        </p:nvCxnSpPr>
        <p:spPr>
          <a:xfrm>
            <a:off x="5744428" y="1683834"/>
            <a:ext cx="2088685" cy="3311603"/>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3904784" y="2869271"/>
            <a:ext cx="3928329" cy="2126167"/>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a:off x="3904784" y="4995437"/>
            <a:ext cx="3928329" cy="1"/>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7833113" y="2869271"/>
            <a:ext cx="0" cy="2126166"/>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451" y="307898"/>
            <a:ext cx="1375936" cy="1375936"/>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857" y="2311092"/>
            <a:ext cx="1375936" cy="1375936"/>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857" y="4414955"/>
            <a:ext cx="1375936" cy="137593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2311092"/>
            <a:ext cx="1375936" cy="1375936"/>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4414955"/>
            <a:ext cx="1375936" cy="1375936"/>
          </a:xfrm>
          <a:prstGeom prst="rect">
            <a:avLst/>
          </a:prstGeom>
        </p:spPr>
      </p:pic>
    </p:spTree>
    <p:custDataLst>
      <p:tags r:id="rId1"/>
    </p:custDataLst>
    <p:extLst>
      <p:ext uri="{BB962C8B-B14F-4D97-AF65-F5344CB8AC3E}">
        <p14:creationId xmlns:p14="http://schemas.microsoft.com/office/powerpoint/2010/main" val="11398765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TextBox 3"/>
          <p:cNvSpPr txBox="1"/>
          <p:nvPr/>
        </p:nvSpPr>
        <p:spPr>
          <a:xfrm>
            <a:off x="1560785" y="2096814"/>
            <a:ext cx="9065173" cy="2862322"/>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下列关于环形拓扑优点的表述中错误的是（</a:t>
            </a:r>
            <a:r>
              <a:rPr lang="en-US" altLang="zh-CN" sz="2400" b="1" dirty="0">
                <a:solidFill>
                  <a:srgbClr val="C00000"/>
                </a:solidFill>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电缆长度短</a:t>
            </a:r>
          </a:p>
          <a:p>
            <a:pPr>
              <a:lnSpc>
                <a:spcPct val="150000"/>
              </a:lnSpc>
            </a:pP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网络性能稳定</a:t>
            </a: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可使用光纤</a:t>
            </a:r>
          </a:p>
          <a:p>
            <a:pPr>
              <a:lnSpc>
                <a:spcPct val="150000"/>
              </a:lnSpc>
            </a:pPr>
            <a:r>
              <a:rPr lang="en-US" altLang="zh-CN" sz="2400" dirty="0">
                <a:solidFill>
                  <a:srgbClr val="C00000"/>
                </a:solidFill>
                <a:latin typeface="微软雅黑" panose="020B0503020204020204" charset="-122"/>
                <a:ea typeface="微软雅黑" panose="020B0503020204020204" charset="-122"/>
              </a:rPr>
              <a:t>D:</a:t>
            </a:r>
            <a:r>
              <a:rPr lang="zh-CN" altLang="en-US" sz="2400" dirty="0">
                <a:solidFill>
                  <a:srgbClr val="C00000"/>
                </a:solidFill>
                <a:latin typeface="微软雅黑" panose="020B0503020204020204" charset="-122"/>
                <a:ea typeface="微软雅黑" panose="020B0503020204020204" charset="-122"/>
              </a:rPr>
              <a:t>故障检测容易</a:t>
            </a:r>
          </a:p>
        </p:txBody>
      </p:sp>
      <p:pic>
        <p:nvPicPr>
          <p:cNvPr id="5" name="图片 4" descr="1295a42cc3ce10b35290fe6ced36b28"/>
          <p:cNvPicPr>
            <a:picLocks noChangeAspect="1"/>
          </p:cNvPicPr>
          <p:nvPr/>
        </p:nvPicPr>
        <p:blipFill>
          <a:blip r:embed="rId2"/>
          <a:stretch>
            <a:fillRect/>
          </a:stretch>
        </p:blipFill>
        <p:spPr>
          <a:xfrm>
            <a:off x="8510147" y="4505931"/>
            <a:ext cx="2287270" cy="2008505"/>
          </a:xfrm>
          <a:prstGeom prst="rect">
            <a:avLst/>
          </a:prstGeo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TextBox 3"/>
          <p:cNvSpPr txBox="1"/>
          <p:nvPr/>
        </p:nvSpPr>
        <p:spPr>
          <a:xfrm>
            <a:off x="1560785" y="2096814"/>
            <a:ext cx="9065173" cy="286131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下列关于星形拓扑结构的优点表述错误的是（）</a:t>
            </a:r>
          </a:p>
          <a:p>
            <a:pPr>
              <a:lnSpc>
                <a:spcPct val="150000"/>
              </a:lnSpc>
            </a:pP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控制简单</a:t>
            </a:r>
          </a:p>
          <a:p>
            <a:pPr>
              <a:lnSpc>
                <a:spcPct val="150000"/>
              </a:lnSpc>
            </a:pP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中央结点的负担较轻</a:t>
            </a: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方便服务</a:t>
            </a:r>
          </a:p>
          <a:p>
            <a:pPr>
              <a:lnSpc>
                <a:spcPct val="150000"/>
              </a:lnSpc>
            </a:pP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故障诊断和隔离容易</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练习题</a:t>
            </a:r>
          </a:p>
        </p:txBody>
      </p:sp>
      <p:sp>
        <p:nvSpPr>
          <p:cNvPr id="4" name="TextBox 3"/>
          <p:cNvSpPr txBox="1"/>
          <p:nvPr/>
        </p:nvSpPr>
        <p:spPr>
          <a:xfrm>
            <a:off x="1560785" y="2096814"/>
            <a:ext cx="9065173" cy="2861310"/>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下列关于星形拓扑结构的优点表述错误的是（</a:t>
            </a:r>
            <a:r>
              <a:rPr lang="en-US" altLang="zh-CN" sz="2400" dirty="0">
                <a:solidFill>
                  <a:srgbClr val="C00000"/>
                </a:solidFill>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a:t>
            </a:r>
          </a:p>
          <a:p>
            <a:pPr>
              <a:lnSpc>
                <a:spcPct val="150000"/>
              </a:lnSpc>
            </a:pP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控制简单</a:t>
            </a:r>
          </a:p>
          <a:p>
            <a:pPr>
              <a:lnSpc>
                <a:spcPct val="150000"/>
              </a:lnSpc>
            </a:pPr>
            <a:r>
              <a:rPr lang="en-US" altLang="zh-CN" sz="2400" dirty="0">
                <a:solidFill>
                  <a:srgbClr val="C00000"/>
                </a:solidFill>
                <a:latin typeface="微软雅黑" panose="020B0503020204020204" charset="-122"/>
                <a:ea typeface="微软雅黑" panose="020B0503020204020204" charset="-122"/>
              </a:rPr>
              <a:t>B:</a:t>
            </a:r>
            <a:r>
              <a:rPr lang="zh-CN" altLang="en-US" sz="2400" dirty="0">
                <a:solidFill>
                  <a:srgbClr val="C00000"/>
                </a:solidFill>
                <a:latin typeface="微软雅黑" panose="020B0503020204020204" charset="-122"/>
                <a:ea typeface="微软雅黑" panose="020B0503020204020204" charset="-122"/>
              </a:rPr>
              <a:t>中央结点的负担较轻</a:t>
            </a: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方便服务</a:t>
            </a:r>
          </a:p>
          <a:p>
            <a:pPr>
              <a:lnSpc>
                <a:spcPct val="150000"/>
              </a:lnSpc>
            </a:pP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故障诊断和隔离容易</a:t>
            </a:r>
          </a:p>
        </p:txBody>
      </p:sp>
      <p:pic>
        <p:nvPicPr>
          <p:cNvPr id="5" name="图片 4" descr="e4168d1725fe7b2ebbf28494d052bfe"/>
          <p:cNvPicPr>
            <a:picLocks noChangeAspect="1"/>
          </p:cNvPicPr>
          <p:nvPr/>
        </p:nvPicPr>
        <p:blipFill>
          <a:blip r:embed="rId2"/>
          <a:stretch>
            <a:fillRect/>
          </a:stretch>
        </p:blipFill>
        <p:spPr>
          <a:xfrm>
            <a:off x="8107737" y="4146076"/>
            <a:ext cx="2063115" cy="1948180"/>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TextBox 3"/>
          <p:cNvSpPr txBox="1"/>
          <p:nvPr/>
        </p:nvSpPr>
        <p:spPr>
          <a:xfrm>
            <a:off x="1560785" y="2096814"/>
            <a:ext cx="9065173" cy="2613023"/>
          </a:xfrm>
          <a:prstGeom prst="rect">
            <a:avLst/>
          </a:prstGeom>
          <a:noFill/>
        </p:spPr>
        <p:txBody>
          <a:bodyPr wrap="square" rtlCol="0">
            <a:spAutoFit/>
          </a:bodyPr>
          <a:lstStyle/>
          <a:p>
            <a:pPr>
              <a:lnSpc>
                <a:spcPct val="150000"/>
              </a:lnSpc>
            </a:pPr>
            <a:r>
              <a:rPr lang="zh-CN" altLang="en-US" sz="2130" dirty="0">
                <a:latin typeface="微软雅黑" panose="020B0503020204020204" charset="-122"/>
                <a:ea typeface="微软雅黑" panose="020B0503020204020204" charset="-122"/>
              </a:rPr>
              <a:t>下列关于环形拓扑优点的表述中错误的是</a:t>
            </a:r>
            <a:r>
              <a:rPr lang="zh-CN" altLang="en-US" sz="2130" dirty="0" smtClean="0">
                <a:latin typeface="微软雅黑" panose="020B0503020204020204" charset="-122"/>
                <a:ea typeface="微软雅黑" panose="020B0503020204020204" charset="-122"/>
              </a:rPr>
              <a:t>（</a:t>
            </a:r>
            <a:r>
              <a:rPr lang="zh-CN" altLang="en-US" sz="2130" dirty="0" smtClean="0">
                <a:solidFill>
                  <a:schemeClr val="accent6"/>
                </a:solidFill>
                <a:latin typeface="微软雅黑" panose="020B0503020204020204" charset="-122"/>
                <a:ea typeface="微软雅黑" panose="020B0503020204020204" charset="-122"/>
              </a:rPr>
              <a:t> </a:t>
            </a:r>
            <a:r>
              <a:rPr lang="zh-CN" altLang="en-US" sz="2130" dirty="0" smtClean="0">
                <a:latin typeface="微软雅黑" panose="020B0503020204020204" charset="-122"/>
                <a:ea typeface="微软雅黑" panose="020B0503020204020204" charset="-122"/>
              </a:rPr>
              <a:t>）</a:t>
            </a:r>
            <a:endParaRPr lang="zh-CN" altLang="en-US" sz="2130" dirty="0">
              <a:latin typeface="微软雅黑" panose="020B0503020204020204" charset="-122"/>
              <a:ea typeface="微软雅黑" panose="020B0503020204020204" charset="-122"/>
            </a:endParaRPr>
          </a:p>
          <a:p>
            <a:pPr>
              <a:lnSpc>
                <a:spcPct val="150000"/>
              </a:lnSpc>
            </a:pPr>
            <a:r>
              <a:rPr lang="en-US" altLang="zh-CN" sz="2130" dirty="0">
                <a:latin typeface="微软雅黑" panose="020B0503020204020204" charset="-122"/>
                <a:ea typeface="微软雅黑" panose="020B0503020204020204" charset="-122"/>
              </a:rPr>
              <a:t>A:</a:t>
            </a:r>
            <a:r>
              <a:rPr lang="zh-CN" altLang="en-US" sz="2125" dirty="0">
                <a:latin typeface="微软雅黑" panose="020B0503020204020204" charset="-122"/>
                <a:ea typeface="微软雅黑" panose="020B0503020204020204" charset="-122"/>
                <a:sym typeface="+mn-ea"/>
              </a:rPr>
              <a:t>故障检测容易</a:t>
            </a:r>
            <a:endParaRPr lang="zh-CN" altLang="en-US" sz="2130" dirty="0">
              <a:latin typeface="微软雅黑" panose="020B0503020204020204" charset="-122"/>
              <a:ea typeface="微软雅黑" panose="020B0503020204020204" charset="-122"/>
            </a:endParaRPr>
          </a:p>
          <a:p>
            <a:pPr>
              <a:lnSpc>
                <a:spcPct val="150000"/>
              </a:lnSpc>
            </a:pPr>
            <a:r>
              <a:rPr lang="en-US" altLang="zh-CN" sz="2130" dirty="0">
                <a:latin typeface="微软雅黑" panose="020B0503020204020204" charset="-122"/>
                <a:ea typeface="微软雅黑" panose="020B0503020204020204" charset="-122"/>
              </a:rPr>
              <a:t>B:</a:t>
            </a:r>
            <a:r>
              <a:rPr lang="zh-CN" altLang="en-US" sz="2130" dirty="0">
                <a:latin typeface="微软雅黑" panose="020B0503020204020204" charset="-122"/>
                <a:ea typeface="微软雅黑" panose="020B0503020204020204" charset="-122"/>
              </a:rPr>
              <a:t>易于避免冲突</a:t>
            </a:r>
          </a:p>
          <a:p>
            <a:pPr>
              <a:lnSpc>
                <a:spcPct val="150000"/>
              </a:lnSpc>
            </a:pPr>
            <a:r>
              <a:rPr lang="en-US" altLang="zh-CN" sz="2130" dirty="0">
                <a:latin typeface="微软雅黑" panose="020B0503020204020204" charset="-122"/>
                <a:ea typeface="微软雅黑" panose="020B0503020204020204" charset="-122"/>
              </a:rPr>
              <a:t>C:</a:t>
            </a:r>
            <a:r>
              <a:rPr lang="zh-CN" altLang="en-US" sz="2130" dirty="0">
                <a:latin typeface="微软雅黑" panose="020B0503020204020204" charset="-122"/>
                <a:ea typeface="微软雅黑" panose="020B0503020204020204" charset="-122"/>
              </a:rPr>
              <a:t>不易于拓展</a:t>
            </a:r>
          </a:p>
          <a:p>
            <a:pPr>
              <a:lnSpc>
                <a:spcPct val="150000"/>
              </a:lnSpc>
            </a:pPr>
            <a:r>
              <a:rPr lang="en-US" altLang="zh-CN" sz="2130" dirty="0">
                <a:latin typeface="微软雅黑" panose="020B0503020204020204" charset="-122"/>
                <a:ea typeface="微软雅黑" panose="020B0503020204020204" charset="-122"/>
              </a:rPr>
              <a:t>D:</a:t>
            </a:r>
            <a:r>
              <a:rPr lang="zh-CN" altLang="en-US" sz="2125" dirty="0">
                <a:latin typeface="微软雅黑" panose="020B0503020204020204" charset="-122"/>
                <a:ea typeface="微软雅黑" panose="020B0503020204020204" charset="-122"/>
                <a:sym typeface="+mn-ea"/>
              </a:rPr>
              <a:t>所需电缆长度短</a:t>
            </a:r>
            <a:endParaRPr lang="zh-CN" altLang="en-US" sz="213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TextBox 3"/>
          <p:cNvSpPr txBox="1"/>
          <p:nvPr/>
        </p:nvSpPr>
        <p:spPr>
          <a:xfrm>
            <a:off x="1560785" y="2096814"/>
            <a:ext cx="9065173" cy="2613023"/>
          </a:xfrm>
          <a:prstGeom prst="rect">
            <a:avLst/>
          </a:prstGeom>
          <a:noFill/>
        </p:spPr>
        <p:txBody>
          <a:bodyPr wrap="square" rtlCol="0">
            <a:spAutoFit/>
          </a:bodyPr>
          <a:lstStyle/>
          <a:p>
            <a:pPr>
              <a:lnSpc>
                <a:spcPct val="150000"/>
              </a:lnSpc>
            </a:pPr>
            <a:r>
              <a:rPr lang="zh-CN" altLang="en-US" sz="2130" dirty="0">
                <a:latin typeface="微软雅黑" panose="020B0503020204020204" charset="-122"/>
                <a:ea typeface="微软雅黑" panose="020B0503020204020204" charset="-122"/>
              </a:rPr>
              <a:t>下列关于环形拓扑优点的表述中错误的是</a:t>
            </a:r>
            <a:r>
              <a:rPr lang="zh-CN" altLang="en-US" sz="2130" dirty="0" smtClean="0">
                <a:latin typeface="微软雅黑" panose="020B0503020204020204" charset="-122"/>
                <a:ea typeface="微软雅黑" panose="020B0503020204020204" charset="-122"/>
              </a:rPr>
              <a:t>（</a:t>
            </a:r>
            <a:r>
              <a:rPr lang="en-US" altLang="zh-CN" sz="2130" dirty="0" smtClean="0">
                <a:solidFill>
                  <a:srgbClr val="FF0000"/>
                </a:solidFill>
                <a:latin typeface="微软雅黑" panose="020B0503020204020204" charset="-122"/>
                <a:ea typeface="微软雅黑" panose="020B0503020204020204" charset="-122"/>
              </a:rPr>
              <a:t>A</a:t>
            </a:r>
            <a:r>
              <a:rPr lang="zh-CN" altLang="en-US" sz="2130" dirty="0" smtClean="0">
                <a:solidFill>
                  <a:srgbClr val="FF0000"/>
                </a:solidFill>
                <a:latin typeface="微软雅黑" panose="020B0503020204020204" charset="-122"/>
                <a:ea typeface="微软雅黑" panose="020B0503020204020204" charset="-122"/>
              </a:rPr>
              <a:t> </a:t>
            </a:r>
            <a:r>
              <a:rPr lang="zh-CN" altLang="en-US" sz="2130" dirty="0" smtClean="0">
                <a:latin typeface="微软雅黑" panose="020B0503020204020204" charset="-122"/>
                <a:ea typeface="微软雅黑" panose="020B0503020204020204" charset="-122"/>
              </a:rPr>
              <a:t>）</a:t>
            </a:r>
            <a:endParaRPr lang="zh-CN" altLang="en-US" sz="2130" dirty="0">
              <a:latin typeface="微软雅黑" panose="020B0503020204020204" charset="-122"/>
              <a:ea typeface="微软雅黑" panose="020B0503020204020204" charset="-122"/>
            </a:endParaRPr>
          </a:p>
          <a:p>
            <a:pPr>
              <a:lnSpc>
                <a:spcPct val="150000"/>
              </a:lnSpc>
            </a:pPr>
            <a:r>
              <a:rPr lang="en-US" altLang="zh-CN" sz="2130" dirty="0">
                <a:solidFill>
                  <a:srgbClr val="FF0000"/>
                </a:solidFill>
                <a:latin typeface="微软雅黑" panose="020B0503020204020204" charset="-122"/>
                <a:ea typeface="微软雅黑" panose="020B0503020204020204" charset="-122"/>
              </a:rPr>
              <a:t>A:</a:t>
            </a:r>
            <a:r>
              <a:rPr lang="zh-CN" altLang="en-US" sz="2125" dirty="0">
                <a:solidFill>
                  <a:srgbClr val="FF0000"/>
                </a:solidFill>
                <a:latin typeface="微软雅黑" panose="020B0503020204020204" charset="-122"/>
                <a:ea typeface="微软雅黑" panose="020B0503020204020204" charset="-122"/>
                <a:sym typeface="+mn-ea"/>
              </a:rPr>
              <a:t>故障检测容易</a:t>
            </a:r>
            <a:endParaRPr lang="zh-CN" altLang="en-US" sz="2130" dirty="0">
              <a:solidFill>
                <a:srgbClr val="FF0000"/>
              </a:solidFill>
              <a:latin typeface="微软雅黑" panose="020B0503020204020204" charset="-122"/>
              <a:ea typeface="微软雅黑" panose="020B0503020204020204" charset="-122"/>
            </a:endParaRPr>
          </a:p>
          <a:p>
            <a:pPr>
              <a:lnSpc>
                <a:spcPct val="150000"/>
              </a:lnSpc>
            </a:pPr>
            <a:r>
              <a:rPr lang="en-US" altLang="zh-CN" sz="2130" dirty="0">
                <a:latin typeface="微软雅黑" panose="020B0503020204020204" charset="-122"/>
                <a:ea typeface="微软雅黑" panose="020B0503020204020204" charset="-122"/>
              </a:rPr>
              <a:t>B:</a:t>
            </a:r>
            <a:r>
              <a:rPr lang="zh-CN" altLang="en-US" sz="2130" dirty="0">
                <a:latin typeface="微软雅黑" panose="020B0503020204020204" charset="-122"/>
                <a:ea typeface="微软雅黑" panose="020B0503020204020204" charset="-122"/>
              </a:rPr>
              <a:t>易于避免冲突</a:t>
            </a:r>
          </a:p>
          <a:p>
            <a:pPr>
              <a:lnSpc>
                <a:spcPct val="150000"/>
              </a:lnSpc>
            </a:pPr>
            <a:r>
              <a:rPr lang="en-US" altLang="zh-CN" sz="2130" dirty="0">
                <a:latin typeface="微软雅黑" panose="020B0503020204020204" charset="-122"/>
                <a:ea typeface="微软雅黑" panose="020B0503020204020204" charset="-122"/>
              </a:rPr>
              <a:t>C:</a:t>
            </a:r>
            <a:r>
              <a:rPr lang="zh-CN" altLang="en-US" sz="2130" dirty="0">
                <a:latin typeface="微软雅黑" panose="020B0503020204020204" charset="-122"/>
                <a:ea typeface="微软雅黑" panose="020B0503020204020204" charset="-122"/>
              </a:rPr>
              <a:t>不易于拓展</a:t>
            </a:r>
          </a:p>
          <a:p>
            <a:pPr>
              <a:lnSpc>
                <a:spcPct val="150000"/>
              </a:lnSpc>
            </a:pPr>
            <a:r>
              <a:rPr lang="en-US" altLang="zh-CN" sz="2130" dirty="0">
                <a:latin typeface="微软雅黑" panose="020B0503020204020204" charset="-122"/>
                <a:ea typeface="微软雅黑" panose="020B0503020204020204" charset="-122"/>
              </a:rPr>
              <a:t>D:</a:t>
            </a:r>
            <a:r>
              <a:rPr lang="zh-CN" altLang="en-US" sz="2125" dirty="0">
                <a:latin typeface="微软雅黑" panose="020B0503020204020204" charset="-122"/>
                <a:ea typeface="微软雅黑" panose="020B0503020204020204" charset="-122"/>
                <a:sym typeface="+mn-ea"/>
              </a:rPr>
              <a:t>所需电缆长度短</a:t>
            </a:r>
            <a:endParaRPr lang="zh-CN" altLang="en-US" sz="2130" dirty="0">
              <a:latin typeface="微软雅黑" panose="020B0503020204020204" charset="-122"/>
              <a:ea typeface="微软雅黑" panose="020B0503020204020204" charset="-122"/>
            </a:endParaRPr>
          </a:p>
        </p:txBody>
      </p:sp>
      <p:pic>
        <p:nvPicPr>
          <p:cNvPr id="5" name="图片 4" descr="1295a42cc3ce10b35290fe6ced36b28"/>
          <p:cNvPicPr>
            <a:picLocks noChangeAspect="1"/>
          </p:cNvPicPr>
          <p:nvPr/>
        </p:nvPicPr>
        <p:blipFill>
          <a:blip r:embed="rId2"/>
          <a:stretch>
            <a:fillRect/>
          </a:stretch>
        </p:blipFill>
        <p:spPr>
          <a:xfrm>
            <a:off x="8728511" y="4287568"/>
            <a:ext cx="2287270" cy="2008505"/>
          </a:xfrm>
          <a:prstGeom prst="rect">
            <a:avLst/>
          </a:prstGeom>
        </p:spPr>
      </p:pic>
    </p:spTree>
    <p:extLst>
      <p:ext uri="{BB962C8B-B14F-4D97-AF65-F5344CB8AC3E}">
        <p14:creationId xmlns:p14="http://schemas.microsoft.com/office/powerpoint/2010/main" val="1464958619"/>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TextBox 3"/>
          <p:cNvSpPr txBox="1"/>
          <p:nvPr/>
        </p:nvSpPr>
        <p:spPr>
          <a:xfrm>
            <a:off x="1560785" y="2096814"/>
            <a:ext cx="9065173" cy="2550698"/>
          </a:xfrm>
          <a:prstGeom prst="rect">
            <a:avLst/>
          </a:prstGeom>
          <a:noFill/>
        </p:spPr>
        <p:txBody>
          <a:bodyPr wrap="square" rtlCol="0">
            <a:spAutoFit/>
          </a:bodyPr>
          <a:lstStyle/>
          <a:p>
            <a:pPr>
              <a:lnSpc>
                <a:spcPct val="150000"/>
              </a:lnSpc>
            </a:pPr>
            <a:r>
              <a:rPr lang="zh-CN" altLang="en-US" sz="2130" dirty="0">
                <a:latin typeface="微软雅黑" panose="020B0503020204020204" charset="-122"/>
                <a:ea typeface="微软雅黑" panose="020B0503020204020204" charset="-122"/>
              </a:rPr>
              <a:t>下列关于星形拓扑特点的描述中错误的是（）</a:t>
            </a:r>
            <a:br>
              <a:rPr lang="zh-CN" altLang="en-US" sz="2130" dirty="0">
                <a:latin typeface="微软雅黑" panose="020B0503020204020204" charset="-122"/>
                <a:ea typeface="微软雅黑" panose="020B0503020204020204" charset="-122"/>
              </a:rPr>
            </a:br>
            <a:r>
              <a:rPr lang="en-US" altLang="zh-CN" sz="2130" dirty="0" smtClean="0">
                <a:latin typeface="微软雅黑" panose="020B0503020204020204" charset="-122"/>
                <a:ea typeface="微软雅黑" panose="020B0503020204020204" charset="-122"/>
              </a:rPr>
              <a:t>A</a:t>
            </a:r>
            <a:r>
              <a:rPr lang="en-US" altLang="zh-CN" sz="2130" dirty="0">
                <a:latin typeface="微软雅黑" panose="020B0503020204020204" charset="-122"/>
                <a:ea typeface="微软雅黑" panose="020B0503020204020204" charset="-122"/>
              </a:rPr>
              <a:t>:</a:t>
            </a:r>
            <a:r>
              <a:rPr lang="zh-CN" altLang="en-US" sz="2130" dirty="0">
                <a:latin typeface="微软雅黑" panose="020B0503020204020204" charset="-122"/>
                <a:ea typeface="微软雅黑" panose="020B0503020204020204" charset="-122"/>
              </a:rPr>
              <a:t>故障诊断和隔离容易 </a:t>
            </a:r>
          </a:p>
          <a:p>
            <a:pPr>
              <a:lnSpc>
                <a:spcPct val="150000"/>
              </a:lnSpc>
            </a:pPr>
            <a:r>
              <a:rPr lang="en-US" altLang="zh-CN" sz="2130" dirty="0">
                <a:latin typeface="微软雅黑" panose="020B0503020204020204" charset="-122"/>
                <a:ea typeface="微软雅黑" panose="020B0503020204020204" charset="-122"/>
              </a:rPr>
              <a:t>B:</a:t>
            </a:r>
            <a:r>
              <a:rPr lang="zh-CN" altLang="en-US" sz="2130" dirty="0">
                <a:latin typeface="微软雅黑" panose="020B0503020204020204" charset="-122"/>
                <a:ea typeface="微软雅黑" panose="020B0503020204020204" charset="-122"/>
              </a:rPr>
              <a:t>通常采用分布式通信控制策略</a:t>
            </a:r>
          </a:p>
          <a:p>
            <a:pPr>
              <a:lnSpc>
                <a:spcPct val="150000"/>
              </a:lnSpc>
            </a:pPr>
            <a:r>
              <a:rPr lang="en-US" altLang="zh-CN" sz="2130" dirty="0">
                <a:latin typeface="微软雅黑" panose="020B0503020204020204" charset="-122"/>
                <a:ea typeface="微软雅黑" panose="020B0503020204020204" charset="-122"/>
              </a:rPr>
              <a:t>C:</a:t>
            </a:r>
            <a:r>
              <a:rPr lang="zh-CN" altLang="en-US" sz="2130" dirty="0">
                <a:latin typeface="微软雅黑" panose="020B0503020204020204" charset="-122"/>
                <a:ea typeface="微软雅黑" panose="020B0503020204020204" charset="-122"/>
              </a:rPr>
              <a:t>控制简单且方便服务</a:t>
            </a:r>
          </a:p>
          <a:p>
            <a:pPr>
              <a:lnSpc>
                <a:spcPct val="150000"/>
              </a:lnSpc>
            </a:pPr>
            <a:r>
              <a:rPr lang="en-US" altLang="zh-CN" sz="2130" dirty="0">
                <a:latin typeface="微软雅黑" panose="020B0503020204020204" charset="-122"/>
                <a:ea typeface="微软雅黑" panose="020B0503020204020204" charset="-122"/>
              </a:rPr>
              <a:t>D</a:t>
            </a:r>
            <a:r>
              <a:rPr lang="en-US" altLang="zh-CN" sz="2130" dirty="0" smtClean="0">
                <a:latin typeface="微软雅黑" panose="020B0503020204020204" charset="-122"/>
                <a:ea typeface="微软雅黑" panose="020B0503020204020204" charset="-122"/>
              </a:rPr>
              <a:t>:</a:t>
            </a:r>
            <a:r>
              <a:rPr lang="zh-CN" altLang="en-US" sz="2130" dirty="0" smtClean="0">
                <a:latin typeface="微软雅黑" panose="020B0503020204020204" charset="-122"/>
                <a:ea typeface="微软雅黑" panose="020B0503020204020204" charset="-122"/>
              </a:rPr>
              <a:t>中央结点负担</a:t>
            </a:r>
            <a:r>
              <a:rPr lang="zh-CN" altLang="en-US" sz="2130" dirty="0">
                <a:latin typeface="微软雅黑" panose="020B0503020204020204" charset="-122"/>
                <a:ea typeface="微软雅黑" panose="020B0503020204020204" charset="-122"/>
              </a:rPr>
              <a:t>较重，形成</a:t>
            </a:r>
            <a:r>
              <a:rPr lang="zh-CN" altLang="en-US" sz="2130" dirty="0" smtClean="0">
                <a:latin typeface="微软雅黑" panose="020B0503020204020204" charset="-122"/>
                <a:ea typeface="微软雅黑" panose="020B0503020204020204" charset="-122"/>
              </a:rPr>
              <a:t>瓶颈</a:t>
            </a:r>
            <a:endParaRPr lang="zh-CN" altLang="en-US" sz="2130"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TextBox 3"/>
          <p:cNvSpPr txBox="1"/>
          <p:nvPr/>
        </p:nvSpPr>
        <p:spPr>
          <a:xfrm>
            <a:off x="1560785" y="2096814"/>
            <a:ext cx="9065173" cy="2550698"/>
          </a:xfrm>
          <a:prstGeom prst="rect">
            <a:avLst/>
          </a:prstGeom>
          <a:noFill/>
        </p:spPr>
        <p:txBody>
          <a:bodyPr wrap="square" rtlCol="0">
            <a:spAutoFit/>
          </a:bodyPr>
          <a:lstStyle/>
          <a:p>
            <a:pPr>
              <a:lnSpc>
                <a:spcPct val="150000"/>
              </a:lnSpc>
            </a:pPr>
            <a:r>
              <a:rPr lang="zh-CN" altLang="en-US" sz="2130" dirty="0">
                <a:latin typeface="微软雅黑" panose="020B0503020204020204" charset="-122"/>
                <a:ea typeface="微软雅黑" panose="020B0503020204020204" charset="-122"/>
              </a:rPr>
              <a:t>下列关于星形拓扑特点的描述中错误的是</a:t>
            </a:r>
            <a:r>
              <a:rPr lang="zh-CN" altLang="en-US" sz="2130" dirty="0" smtClean="0">
                <a:latin typeface="微软雅黑" panose="020B0503020204020204" charset="-122"/>
                <a:ea typeface="微软雅黑" panose="020B0503020204020204" charset="-122"/>
              </a:rPr>
              <a:t>（</a:t>
            </a:r>
            <a:r>
              <a:rPr lang="en-US" altLang="zh-CN" sz="2130" dirty="0">
                <a:solidFill>
                  <a:srgbClr val="FF0000"/>
                </a:solidFill>
                <a:latin typeface="微软雅黑" panose="020B0503020204020204" charset="-122"/>
                <a:ea typeface="微软雅黑" panose="020B0503020204020204" charset="-122"/>
              </a:rPr>
              <a:t> B </a:t>
            </a:r>
            <a:r>
              <a:rPr lang="zh-CN" altLang="en-US" sz="2130" dirty="0" smtClean="0">
                <a:latin typeface="微软雅黑" panose="020B0503020204020204" charset="-122"/>
                <a:ea typeface="微软雅黑" panose="020B0503020204020204" charset="-122"/>
              </a:rPr>
              <a:t>）</a:t>
            </a:r>
            <a:r>
              <a:rPr lang="zh-CN" altLang="en-US" sz="2130" dirty="0">
                <a:latin typeface="微软雅黑" panose="020B0503020204020204" charset="-122"/>
                <a:ea typeface="微软雅黑" panose="020B0503020204020204" charset="-122"/>
              </a:rPr>
              <a:t/>
            </a:r>
            <a:br>
              <a:rPr lang="zh-CN" altLang="en-US" sz="2130" dirty="0">
                <a:latin typeface="微软雅黑" panose="020B0503020204020204" charset="-122"/>
                <a:ea typeface="微软雅黑" panose="020B0503020204020204" charset="-122"/>
              </a:rPr>
            </a:br>
            <a:r>
              <a:rPr lang="en-US" altLang="zh-CN" sz="2130" dirty="0" smtClean="0">
                <a:latin typeface="微软雅黑" panose="020B0503020204020204" charset="-122"/>
                <a:ea typeface="微软雅黑" panose="020B0503020204020204" charset="-122"/>
              </a:rPr>
              <a:t>A</a:t>
            </a:r>
            <a:r>
              <a:rPr lang="en-US" altLang="zh-CN" sz="2130" dirty="0">
                <a:latin typeface="微软雅黑" panose="020B0503020204020204" charset="-122"/>
                <a:ea typeface="微软雅黑" panose="020B0503020204020204" charset="-122"/>
              </a:rPr>
              <a:t>:</a:t>
            </a:r>
            <a:r>
              <a:rPr lang="zh-CN" altLang="en-US" sz="2130" dirty="0">
                <a:latin typeface="微软雅黑" panose="020B0503020204020204" charset="-122"/>
                <a:ea typeface="微软雅黑" panose="020B0503020204020204" charset="-122"/>
              </a:rPr>
              <a:t>故障诊断和隔离容易 </a:t>
            </a:r>
          </a:p>
          <a:p>
            <a:pPr>
              <a:lnSpc>
                <a:spcPct val="150000"/>
              </a:lnSpc>
            </a:pPr>
            <a:r>
              <a:rPr lang="en-US" altLang="zh-CN" sz="2130" dirty="0" smtClean="0">
                <a:solidFill>
                  <a:srgbClr val="FF0000"/>
                </a:solidFill>
                <a:latin typeface="微软雅黑" panose="020B0503020204020204" charset="-122"/>
                <a:ea typeface="微软雅黑" panose="020B0503020204020204" charset="-122"/>
              </a:rPr>
              <a:t>B:</a:t>
            </a:r>
            <a:r>
              <a:rPr lang="zh-CN" altLang="en-US" sz="2130" dirty="0" smtClean="0">
                <a:solidFill>
                  <a:srgbClr val="FF0000"/>
                </a:solidFill>
                <a:latin typeface="微软雅黑" panose="020B0503020204020204" charset="-122"/>
                <a:ea typeface="微软雅黑" panose="020B0503020204020204" charset="-122"/>
              </a:rPr>
              <a:t>通常采用分布式通信控制策略</a:t>
            </a:r>
          </a:p>
          <a:p>
            <a:pPr>
              <a:lnSpc>
                <a:spcPct val="150000"/>
              </a:lnSpc>
            </a:pPr>
            <a:r>
              <a:rPr lang="en-US" altLang="zh-CN" sz="2130" dirty="0" smtClean="0">
                <a:latin typeface="微软雅黑" panose="020B0503020204020204" charset="-122"/>
                <a:ea typeface="微软雅黑" panose="020B0503020204020204" charset="-122"/>
              </a:rPr>
              <a:t>C:</a:t>
            </a:r>
            <a:r>
              <a:rPr lang="zh-CN" altLang="en-US" sz="2130" dirty="0" smtClean="0">
                <a:latin typeface="微软雅黑" panose="020B0503020204020204" charset="-122"/>
                <a:ea typeface="微软雅黑" panose="020B0503020204020204" charset="-122"/>
              </a:rPr>
              <a:t>控制简单且方便服务</a:t>
            </a:r>
          </a:p>
          <a:p>
            <a:pPr>
              <a:lnSpc>
                <a:spcPct val="150000"/>
              </a:lnSpc>
            </a:pPr>
            <a:r>
              <a:rPr lang="en-US" altLang="zh-CN" sz="2130" dirty="0" smtClean="0">
                <a:latin typeface="微软雅黑" panose="020B0503020204020204" charset="-122"/>
                <a:ea typeface="微软雅黑" panose="020B0503020204020204" charset="-122"/>
              </a:rPr>
              <a:t>D:</a:t>
            </a:r>
            <a:r>
              <a:rPr lang="zh-CN" altLang="en-US" sz="2130" dirty="0" smtClean="0">
                <a:latin typeface="微软雅黑" panose="020B0503020204020204" charset="-122"/>
                <a:ea typeface="微软雅黑" panose="020B0503020204020204" charset="-122"/>
              </a:rPr>
              <a:t>中央结点负担</a:t>
            </a:r>
            <a:r>
              <a:rPr lang="zh-CN" altLang="en-US" sz="2130" dirty="0">
                <a:latin typeface="微软雅黑" panose="020B0503020204020204" charset="-122"/>
                <a:ea typeface="微软雅黑" panose="020B0503020204020204" charset="-122"/>
              </a:rPr>
              <a:t>较重，形成</a:t>
            </a:r>
            <a:r>
              <a:rPr lang="zh-CN" altLang="en-US" sz="2130" dirty="0" smtClean="0">
                <a:latin typeface="微软雅黑" panose="020B0503020204020204" charset="-122"/>
                <a:ea typeface="微软雅黑" panose="020B0503020204020204" charset="-122"/>
              </a:rPr>
              <a:t>瓶颈</a:t>
            </a:r>
            <a:endParaRPr lang="zh-CN" altLang="en-US" sz="213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9914411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按交换方式分类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p:spPr>
      </p:pic>
      <p:sp>
        <p:nvSpPr>
          <p:cNvPr id="17" name="文本框 16"/>
          <p:cNvSpPr txBox="1"/>
          <p:nvPr/>
        </p:nvSpPr>
        <p:spPr>
          <a:xfrm>
            <a:off x="8926830" y="381635"/>
            <a:ext cx="3757930" cy="1291590"/>
          </a:xfrm>
          <a:prstGeom prst="rect">
            <a:avLst/>
          </a:prstGeom>
          <a:noFill/>
        </p:spPr>
        <p:txBody>
          <a:bodyPr wrap="square" rtlCol="0">
            <a:spAutoFit/>
          </a:bodyPr>
          <a:lstStyle/>
          <a:p>
            <a:endParaRPr lang="zh-CN" altLang="en-US" sz="1500"/>
          </a:p>
          <a:p>
            <a:endParaRPr lang="zh-CN" altLang="en-US" sz="1500"/>
          </a:p>
          <a:p>
            <a:r>
              <a:rPr lang="zh-CN" altLang="en-US" sz="1500">
                <a:solidFill>
                  <a:schemeClr val="tx1"/>
                </a:solidFill>
              </a:rPr>
              <a:t>    </a:t>
            </a:r>
            <a:r>
              <a:rPr lang="zh-CN" altLang="en-US">
                <a:solidFill>
                  <a:schemeClr val="tx1"/>
                </a:solidFill>
              </a:rPr>
              <a:t>按交换方式分类</a:t>
            </a:r>
            <a:endParaRPr lang="zh-CN" altLang="en-US" sz="1500"/>
          </a:p>
          <a:p>
            <a:endParaRPr lang="zh-CN" altLang="en-US" sz="1500"/>
          </a:p>
          <a:p>
            <a:endParaRPr lang="en-US" altLang="zh-CN" sz="1500"/>
          </a:p>
        </p:txBody>
      </p:sp>
      <p:sp>
        <p:nvSpPr>
          <p:cNvPr id="18" name="文本框 17"/>
          <p:cNvSpPr txBox="1"/>
          <p:nvPr/>
        </p:nvSpPr>
        <p:spPr>
          <a:xfrm>
            <a:off x="10996295" y="281305"/>
            <a:ext cx="1445895" cy="1891665"/>
          </a:xfrm>
          <a:prstGeom prst="rect">
            <a:avLst/>
          </a:prstGeom>
          <a:noFill/>
        </p:spPr>
        <p:txBody>
          <a:bodyPr wrap="square" rtlCol="0">
            <a:spAutoFit/>
          </a:bodyPr>
          <a:lstStyle/>
          <a:p>
            <a:pPr fontAlgn="auto">
              <a:lnSpc>
                <a:spcPct val="150000"/>
              </a:lnSpc>
            </a:pPr>
            <a:r>
              <a:rPr lang="zh-CN" altLang="en-US">
                <a:solidFill>
                  <a:schemeClr val="tx1"/>
                </a:solidFill>
              </a:rPr>
              <a:t>电路交换</a:t>
            </a:r>
          </a:p>
          <a:p>
            <a:pPr fontAlgn="auto">
              <a:lnSpc>
                <a:spcPct val="150000"/>
              </a:lnSpc>
            </a:pPr>
            <a:r>
              <a:rPr lang="zh-CN" altLang="en-US">
                <a:solidFill>
                  <a:schemeClr val="tx1"/>
                </a:solidFill>
              </a:rPr>
              <a:t>报文交换</a:t>
            </a:r>
          </a:p>
          <a:p>
            <a:pPr fontAlgn="auto">
              <a:lnSpc>
                <a:spcPct val="150000"/>
              </a:lnSpc>
            </a:pPr>
            <a:r>
              <a:rPr lang="zh-CN" altLang="en-US">
                <a:solidFill>
                  <a:schemeClr val="tx1"/>
                </a:solidFill>
              </a:rPr>
              <a:t>分组交换</a:t>
            </a:r>
          </a:p>
          <a:p>
            <a:endParaRPr lang="zh-CN" altLang="en-US">
              <a:solidFill>
                <a:schemeClr val="tx1"/>
              </a:solidFill>
            </a:endParaRPr>
          </a:p>
          <a:p>
            <a:endParaRPr lang="zh-CN" altLang="en-US">
              <a:solidFill>
                <a:schemeClr val="tx1"/>
              </a:solidFill>
            </a:endParaRPr>
          </a:p>
        </p:txBody>
      </p:sp>
      <p:sp>
        <p:nvSpPr>
          <p:cNvPr id="19" name="左大括号 18"/>
          <p:cNvSpPr/>
          <p:nvPr/>
        </p:nvSpPr>
        <p:spPr>
          <a:xfrm>
            <a:off x="10865485" y="427355"/>
            <a:ext cx="130810" cy="112649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500"/>
          </a:p>
        </p:txBody>
      </p:sp>
      <p:pic>
        <p:nvPicPr>
          <p:cNvPr id="13" name="图片 12"/>
          <p:cNvPicPr>
            <a:picLocks noChangeAspect="1"/>
          </p:cNvPicPr>
          <p:nvPr/>
        </p:nvPicPr>
        <p:blipFill>
          <a:blip r:embed="rId4"/>
          <a:stretch>
            <a:fillRect/>
          </a:stretch>
        </p:blipFill>
        <p:spPr>
          <a:xfrm>
            <a:off x="6000750" y="4603750"/>
            <a:ext cx="2449195" cy="1902460"/>
          </a:xfrm>
          <a:prstGeom prst="rect">
            <a:avLst/>
          </a:prstGeom>
        </p:spPr>
      </p:pic>
      <p:pic>
        <p:nvPicPr>
          <p:cNvPr id="14" name="图片 13"/>
          <p:cNvPicPr>
            <a:picLocks noChangeAspect="1"/>
          </p:cNvPicPr>
          <p:nvPr/>
        </p:nvPicPr>
        <p:blipFill>
          <a:blip r:embed="rId5"/>
          <a:stretch>
            <a:fillRect/>
          </a:stretch>
        </p:blipFill>
        <p:spPr>
          <a:xfrm>
            <a:off x="7705090" y="4385310"/>
            <a:ext cx="609600" cy="474980"/>
          </a:xfrm>
          <a:prstGeom prst="rect">
            <a:avLst/>
          </a:prstGeom>
        </p:spPr>
      </p:pic>
      <p:pic>
        <p:nvPicPr>
          <p:cNvPr id="4" name="图片 3"/>
          <p:cNvPicPr>
            <a:picLocks noChangeAspect="1"/>
          </p:cNvPicPr>
          <p:nvPr/>
        </p:nvPicPr>
        <p:blipFill>
          <a:blip r:embed="rId5"/>
          <a:stretch>
            <a:fillRect/>
          </a:stretch>
        </p:blipFill>
        <p:spPr>
          <a:xfrm>
            <a:off x="5029835" y="4860290"/>
            <a:ext cx="6541770" cy="1857375"/>
          </a:xfrm>
          <a:prstGeom prst="rect">
            <a:avLst/>
          </a:prstGeom>
        </p:spPr>
      </p:pic>
      <p:pic>
        <p:nvPicPr>
          <p:cNvPr id="12" name="图片 11"/>
          <p:cNvPicPr>
            <a:picLocks noChangeAspect="1"/>
          </p:cNvPicPr>
          <p:nvPr/>
        </p:nvPicPr>
        <p:blipFill>
          <a:blip r:embed="rId5"/>
          <a:stretch>
            <a:fillRect/>
          </a:stretch>
        </p:blipFill>
        <p:spPr>
          <a:xfrm>
            <a:off x="6393180" y="4385310"/>
            <a:ext cx="2056765" cy="1746250"/>
          </a:xfrm>
          <a:prstGeom prst="rect">
            <a:avLst/>
          </a:prstGeom>
        </p:spPr>
      </p:pic>
      <p:sp>
        <p:nvSpPr>
          <p:cNvPr id="5" name="文本框 4"/>
          <p:cNvSpPr txBox="1"/>
          <p:nvPr/>
        </p:nvSpPr>
        <p:spPr>
          <a:xfrm>
            <a:off x="0" y="0"/>
            <a:ext cx="2545080" cy="368300"/>
          </a:xfrm>
          <a:prstGeom prst="rect">
            <a:avLst/>
          </a:prstGeom>
          <a:noFill/>
        </p:spPr>
        <p:txBody>
          <a:bodyPr wrap="none" rtlCol="0" anchor="t">
            <a:spAutoFit/>
          </a:bodyPr>
          <a:lstStyle/>
          <a:p>
            <a:r>
              <a:rPr lang="en-US" altLang="zh-CN">
                <a:sym typeface="+mn-ea"/>
              </a:rPr>
              <a:t>1.1.4.3 </a:t>
            </a:r>
            <a:r>
              <a:rPr lang="zh-CN" altLang="en-US">
                <a:sym typeface="+mn-ea"/>
              </a:rPr>
              <a:t>按交换方式分类</a:t>
            </a:r>
          </a:p>
        </p:txBody>
      </p:sp>
      <p:sp>
        <p:nvSpPr>
          <p:cNvPr id="15" name="文本框 14"/>
          <p:cNvSpPr txBox="1"/>
          <p:nvPr/>
        </p:nvSpPr>
        <p:spPr>
          <a:xfrm>
            <a:off x="873125" y="2943860"/>
            <a:ext cx="5938520" cy="1729740"/>
          </a:xfrm>
          <a:prstGeom prst="rect">
            <a:avLst/>
          </a:prstGeom>
          <a:noFill/>
        </p:spPr>
        <p:txBody>
          <a:bodyPr wrap="square" rtlCol="0">
            <a:spAutoFit/>
          </a:bodyPr>
          <a:lstStyle/>
          <a:p>
            <a:r>
              <a:rPr lang="zh-CN" altLang="en-US" sz="2130"/>
              <a:t>（</a:t>
            </a:r>
            <a:r>
              <a:rPr lang="en-US" altLang="zh-CN" sz="2130"/>
              <a:t>1</a:t>
            </a:r>
            <a:r>
              <a:rPr lang="zh-CN" altLang="en-US" sz="2130"/>
              <a:t>）电路交换网络</a:t>
            </a:r>
          </a:p>
          <a:p>
            <a:endParaRPr lang="zh-CN" altLang="en-US" sz="2130"/>
          </a:p>
          <a:p>
            <a:r>
              <a:rPr lang="zh-CN" altLang="en-US" sz="2130"/>
              <a:t>（</a:t>
            </a:r>
            <a:r>
              <a:rPr lang="en-US" altLang="zh-CN" sz="2130"/>
              <a:t>2</a:t>
            </a:r>
            <a:r>
              <a:rPr lang="zh-CN" altLang="en-US" sz="2130"/>
              <a:t>）报文交换网络</a:t>
            </a:r>
          </a:p>
          <a:p>
            <a:endParaRPr lang="zh-CN" altLang="en-US" sz="2130"/>
          </a:p>
          <a:p>
            <a:r>
              <a:rPr lang="zh-CN" altLang="en-US" sz="2130"/>
              <a:t>（</a:t>
            </a:r>
            <a:r>
              <a:rPr lang="en-US" altLang="zh-CN" sz="2130"/>
              <a:t>3</a:t>
            </a:r>
            <a:r>
              <a:rPr lang="zh-CN" altLang="en-US" sz="2130"/>
              <a:t>）分组交换网络</a:t>
            </a:r>
          </a:p>
        </p:txBody>
      </p:sp>
    </p:spTree>
    <p:custDataLst>
      <p:tags r:id="rId1"/>
    </p:custData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按用户属性分类</a:t>
            </a:r>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r>
              <a:rPr lang="zh-CN" altLang="en-US" sz="2130"/>
              <a:t>             </a:t>
            </a:r>
            <a:endParaRPr lang="en-US" altLang="zh-CN" sz="213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4"/>
          <a:stretch>
            <a:fillRect/>
          </a:stretch>
        </p:blipFill>
        <p:spPr>
          <a:xfrm>
            <a:off x="3927475" y="4401820"/>
            <a:ext cx="542925" cy="561975"/>
          </a:xfrm>
          <a:prstGeom prst="rect">
            <a:avLst/>
          </a:prstGeom>
        </p:spPr>
      </p:pic>
      <p:sp>
        <p:nvSpPr>
          <p:cNvPr id="17" name="文本框 16"/>
          <p:cNvSpPr txBox="1"/>
          <p:nvPr/>
        </p:nvSpPr>
        <p:spPr>
          <a:xfrm>
            <a:off x="8674100" y="229870"/>
            <a:ext cx="3757930" cy="1291590"/>
          </a:xfrm>
          <a:prstGeom prst="rect">
            <a:avLst/>
          </a:prstGeom>
          <a:noFill/>
        </p:spPr>
        <p:txBody>
          <a:bodyPr wrap="square" rtlCol="0">
            <a:spAutoFit/>
          </a:bodyPr>
          <a:lstStyle/>
          <a:p>
            <a:endParaRPr lang="zh-CN" altLang="en-US" sz="1500"/>
          </a:p>
          <a:p>
            <a:endParaRPr lang="zh-CN" altLang="en-US" sz="1500"/>
          </a:p>
          <a:p>
            <a:r>
              <a:rPr lang="zh-CN" altLang="en-US" sz="1500">
                <a:solidFill>
                  <a:schemeClr val="tx1"/>
                </a:solidFill>
              </a:rPr>
              <a:t>    </a:t>
            </a:r>
            <a:r>
              <a:rPr lang="zh-CN" altLang="en-US">
                <a:solidFill>
                  <a:schemeClr val="tx1"/>
                </a:solidFill>
              </a:rPr>
              <a:t>按网络用户属性分类</a:t>
            </a:r>
            <a:endParaRPr lang="zh-CN" altLang="en-US" sz="1500"/>
          </a:p>
          <a:p>
            <a:endParaRPr lang="zh-CN" altLang="en-US" sz="1500"/>
          </a:p>
          <a:p>
            <a:endParaRPr lang="en-US" altLang="zh-CN" sz="1500"/>
          </a:p>
        </p:txBody>
      </p:sp>
      <p:sp>
        <p:nvSpPr>
          <p:cNvPr id="18" name="文本框 17"/>
          <p:cNvSpPr txBox="1"/>
          <p:nvPr/>
        </p:nvSpPr>
        <p:spPr>
          <a:xfrm>
            <a:off x="11163300" y="149225"/>
            <a:ext cx="1445895" cy="1476375"/>
          </a:xfrm>
          <a:prstGeom prst="rect">
            <a:avLst/>
          </a:prstGeom>
          <a:noFill/>
        </p:spPr>
        <p:txBody>
          <a:bodyPr wrap="square" rtlCol="0">
            <a:spAutoFit/>
          </a:bodyPr>
          <a:lstStyle/>
          <a:p>
            <a:pPr fontAlgn="auto">
              <a:lnSpc>
                <a:spcPct val="200000"/>
              </a:lnSpc>
            </a:pPr>
            <a:r>
              <a:rPr lang="zh-CN" altLang="en-US">
                <a:solidFill>
                  <a:schemeClr val="tx1"/>
                </a:solidFill>
              </a:rPr>
              <a:t>公用网</a:t>
            </a:r>
          </a:p>
          <a:p>
            <a:pPr fontAlgn="auto">
              <a:lnSpc>
                <a:spcPct val="200000"/>
              </a:lnSpc>
            </a:pPr>
            <a:r>
              <a:rPr lang="zh-CN" altLang="en-US">
                <a:solidFill>
                  <a:schemeClr val="tx1"/>
                </a:solidFill>
              </a:rPr>
              <a:t>私有网</a:t>
            </a:r>
          </a:p>
          <a:p>
            <a:endParaRPr lang="zh-CN" altLang="en-US">
              <a:solidFill>
                <a:schemeClr val="tx1"/>
              </a:solidFill>
            </a:endParaRPr>
          </a:p>
        </p:txBody>
      </p:sp>
      <p:sp>
        <p:nvSpPr>
          <p:cNvPr id="19" name="左大括号 18"/>
          <p:cNvSpPr/>
          <p:nvPr/>
        </p:nvSpPr>
        <p:spPr>
          <a:xfrm>
            <a:off x="11106785" y="461645"/>
            <a:ext cx="76200" cy="79883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sz="1500"/>
          </a:p>
        </p:txBody>
      </p:sp>
      <p:pic>
        <p:nvPicPr>
          <p:cNvPr id="13" name="图片 12"/>
          <p:cNvPicPr>
            <a:picLocks noChangeAspect="1"/>
          </p:cNvPicPr>
          <p:nvPr/>
        </p:nvPicPr>
        <p:blipFill>
          <a:blip r:embed="rId5"/>
          <a:stretch>
            <a:fillRect/>
          </a:stretch>
        </p:blipFill>
        <p:spPr>
          <a:xfrm>
            <a:off x="6000750" y="4603750"/>
            <a:ext cx="2449195" cy="1902460"/>
          </a:xfrm>
          <a:prstGeom prst="rect">
            <a:avLst/>
          </a:prstGeom>
        </p:spPr>
      </p:pic>
      <p:pic>
        <p:nvPicPr>
          <p:cNvPr id="14" name="图片 13"/>
          <p:cNvPicPr>
            <a:picLocks noChangeAspect="1"/>
          </p:cNvPicPr>
          <p:nvPr/>
        </p:nvPicPr>
        <p:blipFill>
          <a:blip r:embed="rId6"/>
          <a:stretch>
            <a:fillRect/>
          </a:stretch>
        </p:blipFill>
        <p:spPr>
          <a:xfrm>
            <a:off x="7705090" y="4385310"/>
            <a:ext cx="609600" cy="474980"/>
          </a:xfrm>
          <a:prstGeom prst="rect">
            <a:avLst/>
          </a:prstGeom>
        </p:spPr>
      </p:pic>
      <p:pic>
        <p:nvPicPr>
          <p:cNvPr id="4" name="图片 3"/>
          <p:cNvPicPr>
            <a:picLocks noChangeAspect="1"/>
          </p:cNvPicPr>
          <p:nvPr/>
        </p:nvPicPr>
        <p:blipFill>
          <a:blip r:embed="rId6"/>
          <a:stretch>
            <a:fillRect/>
          </a:stretch>
        </p:blipFill>
        <p:spPr>
          <a:xfrm>
            <a:off x="5029835" y="4850765"/>
            <a:ext cx="6541770" cy="1857375"/>
          </a:xfrm>
          <a:prstGeom prst="rect">
            <a:avLst/>
          </a:prstGeom>
        </p:spPr>
      </p:pic>
      <p:pic>
        <p:nvPicPr>
          <p:cNvPr id="12" name="图片 11"/>
          <p:cNvPicPr>
            <a:picLocks noChangeAspect="1"/>
          </p:cNvPicPr>
          <p:nvPr/>
        </p:nvPicPr>
        <p:blipFill>
          <a:blip r:embed="rId6"/>
          <a:stretch>
            <a:fillRect/>
          </a:stretch>
        </p:blipFill>
        <p:spPr>
          <a:xfrm>
            <a:off x="6393180" y="4385310"/>
            <a:ext cx="2056765" cy="1746250"/>
          </a:xfrm>
          <a:prstGeom prst="rect">
            <a:avLst/>
          </a:prstGeom>
        </p:spPr>
      </p:pic>
      <p:sp>
        <p:nvSpPr>
          <p:cNvPr id="5" name="文本框 4"/>
          <p:cNvSpPr txBox="1"/>
          <p:nvPr/>
        </p:nvSpPr>
        <p:spPr>
          <a:xfrm>
            <a:off x="0" y="0"/>
            <a:ext cx="3002280" cy="368300"/>
          </a:xfrm>
          <a:prstGeom prst="rect">
            <a:avLst/>
          </a:prstGeom>
          <a:noFill/>
        </p:spPr>
        <p:txBody>
          <a:bodyPr wrap="none" rtlCol="0" anchor="t">
            <a:spAutoFit/>
          </a:bodyPr>
          <a:lstStyle/>
          <a:p>
            <a:r>
              <a:rPr lang="en-US" altLang="zh-CN">
                <a:sym typeface="+mn-ea"/>
              </a:rPr>
              <a:t>1.1.4.4 </a:t>
            </a:r>
            <a:r>
              <a:rPr lang="zh-CN" altLang="en-US">
                <a:sym typeface="+mn-ea"/>
              </a:rPr>
              <a:t>按网络用户属性分类</a:t>
            </a:r>
          </a:p>
        </p:txBody>
      </p:sp>
      <p:sp>
        <p:nvSpPr>
          <p:cNvPr id="16" name="文本框 15"/>
          <p:cNvSpPr txBox="1"/>
          <p:nvPr/>
        </p:nvSpPr>
        <p:spPr>
          <a:xfrm>
            <a:off x="1186815" y="2698115"/>
            <a:ext cx="10384155" cy="1074420"/>
          </a:xfrm>
          <a:prstGeom prst="rect">
            <a:avLst/>
          </a:prstGeom>
          <a:noFill/>
        </p:spPr>
        <p:txBody>
          <a:bodyPr wrap="square" rtlCol="0">
            <a:spAutoFit/>
          </a:bodyPr>
          <a:lstStyle/>
          <a:p>
            <a:r>
              <a:rPr lang="zh-CN" altLang="en-US" sz="2130"/>
              <a:t>（</a:t>
            </a:r>
            <a:r>
              <a:rPr lang="en-US" altLang="zh-CN" sz="2130"/>
              <a:t>1</a:t>
            </a:r>
            <a:r>
              <a:rPr lang="zh-CN" altLang="en-US" sz="2130"/>
              <a:t>）公用网：面向公众开放的网络</a:t>
            </a:r>
          </a:p>
          <a:p>
            <a:endParaRPr lang="zh-CN" altLang="en-US" sz="2130"/>
          </a:p>
          <a:p>
            <a:r>
              <a:rPr lang="zh-CN" altLang="en-US" sz="2130"/>
              <a:t>（</a:t>
            </a:r>
            <a:r>
              <a:rPr lang="en-US" altLang="zh-CN" sz="2130"/>
              <a:t>2</a:t>
            </a:r>
            <a:r>
              <a:rPr lang="zh-CN" altLang="en-US" sz="2130"/>
              <a:t>）私有网：某个组织（政府或者企业）出资建设专门面向该组织，不向公众开放。</a:t>
            </a:r>
            <a:endParaRPr lang="zh-CN" altLang="en-US"/>
          </a:p>
        </p:txBody>
      </p:sp>
    </p:spTree>
    <p:custDataLst>
      <p:tags r:id="rId1"/>
    </p:custData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873" y="451535"/>
            <a:ext cx="8841656" cy="5414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文本框 1"/>
          <p:cNvSpPr txBox="1"/>
          <p:nvPr/>
        </p:nvSpPr>
        <p:spPr>
          <a:xfrm>
            <a:off x="6976280" y="3962334"/>
            <a:ext cx="3971499" cy="369332"/>
          </a:xfrm>
          <a:prstGeom prst="rect">
            <a:avLst/>
          </a:prstGeom>
          <a:noFill/>
        </p:spPr>
        <p:txBody>
          <a:bodyPr wrap="square" rtlCol="0">
            <a:spAutoFit/>
          </a:bodyPr>
          <a:lstStyle/>
          <a:p>
            <a:r>
              <a:rPr kumimoji="1" lang="zh-CN" altLang="en-US" dirty="0" smtClean="0"/>
              <a:t>个域网、局域网、</a:t>
            </a:r>
            <a:r>
              <a:rPr kumimoji="1" lang="zh-CN" altLang="en-US" smtClean="0"/>
              <a:t>城域网、广域网</a:t>
            </a:r>
            <a:endParaRPr kumimoji="1" lang="zh-CN" altLang="en-US"/>
          </a:p>
        </p:txBody>
      </p:sp>
      <p:sp>
        <p:nvSpPr>
          <p:cNvPr id="4" name="文本框 3"/>
          <p:cNvSpPr txBox="1"/>
          <p:nvPr/>
        </p:nvSpPr>
        <p:spPr>
          <a:xfrm>
            <a:off x="6976280" y="4482069"/>
            <a:ext cx="4380932" cy="369332"/>
          </a:xfrm>
          <a:prstGeom prst="rect">
            <a:avLst/>
          </a:prstGeom>
          <a:noFill/>
        </p:spPr>
        <p:txBody>
          <a:bodyPr wrap="square" rtlCol="0">
            <a:spAutoFit/>
          </a:bodyPr>
          <a:lstStyle/>
          <a:p>
            <a:r>
              <a:rPr kumimoji="1" lang="zh-CN" altLang="en-US" dirty="0" smtClean="0"/>
              <a:t>星型、总线、环型、网状、树</a:t>
            </a:r>
            <a:r>
              <a:rPr kumimoji="1" lang="zh-CN" altLang="en-US" smtClean="0"/>
              <a:t>型、混合</a:t>
            </a:r>
            <a:endParaRPr kumimoji="1" lang="zh-CN" altLang="en-US" dirty="0"/>
          </a:p>
        </p:txBody>
      </p:sp>
      <p:sp>
        <p:nvSpPr>
          <p:cNvPr id="5" name="文本框 4"/>
          <p:cNvSpPr txBox="1"/>
          <p:nvPr/>
        </p:nvSpPr>
        <p:spPr>
          <a:xfrm>
            <a:off x="6976280" y="5001804"/>
            <a:ext cx="2754574" cy="369332"/>
          </a:xfrm>
          <a:prstGeom prst="rect">
            <a:avLst/>
          </a:prstGeom>
          <a:noFill/>
        </p:spPr>
        <p:txBody>
          <a:bodyPr wrap="square" rtlCol="0">
            <a:spAutoFit/>
          </a:bodyPr>
          <a:lstStyle/>
          <a:p>
            <a:r>
              <a:rPr kumimoji="1" lang="zh-CN" altLang="en-US" dirty="0" smtClean="0"/>
              <a:t>电路、报文、分组</a:t>
            </a:r>
            <a:endParaRPr kumimoji="1" lang="zh-CN" altLang="en-US" dirty="0"/>
          </a:p>
        </p:txBody>
      </p:sp>
      <p:sp>
        <p:nvSpPr>
          <p:cNvPr id="6" name="文本框 5"/>
          <p:cNvSpPr txBox="1"/>
          <p:nvPr/>
        </p:nvSpPr>
        <p:spPr>
          <a:xfrm>
            <a:off x="6976280" y="5521539"/>
            <a:ext cx="3819099" cy="369332"/>
          </a:xfrm>
          <a:prstGeom prst="rect">
            <a:avLst/>
          </a:prstGeom>
          <a:noFill/>
        </p:spPr>
        <p:txBody>
          <a:bodyPr wrap="square" rtlCol="0">
            <a:spAutoFit/>
          </a:bodyPr>
          <a:lstStyle/>
          <a:p>
            <a:r>
              <a:rPr kumimoji="1" lang="zh-CN" altLang="en-US" dirty="0" smtClean="0"/>
              <a:t>公用</a:t>
            </a:r>
            <a:r>
              <a:rPr kumimoji="1" lang="zh-CN" altLang="en-US" smtClean="0"/>
              <a:t>网、私有网</a:t>
            </a:r>
            <a:endParaRPr kumimoji="1" lang="zh-CN" altLang="en-US" dirty="0"/>
          </a:p>
        </p:txBody>
      </p:sp>
    </p:spTree>
    <p:extLst>
      <p:ext uri="{BB962C8B-B14F-4D97-AF65-F5344CB8AC3E}">
        <p14:creationId xmlns:p14="http://schemas.microsoft.com/office/powerpoint/2010/main" val="333328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cxnSp>
        <p:nvCxnSpPr>
          <p:cNvPr id="8" name="直线箭头连接符 7"/>
          <p:cNvCxnSpPr/>
          <p:nvPr/>
        </p:nvCxnSpPr>
        <p:spPr>
          <a:xfrm flipH="1">
            <a:off x="3904785" y="1683834"/>
            <a:ext cx="1839643" cy="1185438"/>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flipH="1">
            <a:off x="3904785" y="2869271"/>
            <a:ext cx="3928328" cy="1"/>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3904784" y="2869272"/>
            <a:ext cx="1" cy="2126166"/>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p:nvPr/>
        </p:nvCxnSpPr>
        <p:spPr>
          <a:xfrm flipH="1" flipV="1">
            <a:off x="3904785" y="2869272"/>
            <a:ext cx="3928328" cy="2126165"/>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p:nvPr/>
        </p:nvCxnSpPr>
        <p:spPr>
          <a:xfrm>
            <a:off x="5744428" y="1683834"/>
            <a:ext cx="2088685" cy="1185437"/>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flipH="1">
            <a:off x="3904784" y="1683834"/>
            <a:ext cx="1839644" cy="3311604"/>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p:nvPr/>
        </p:nvCxnSpPr>
        <p:spPr>
          <a:xfrm>
            <a:off x="5744428" y="1683834"/>
            <a:ext cx="2088685" cy="3311603"/>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p:nvPr/>
        </p:nvCxnSpPr>
        <p:spPr>
          <a:xfrm flipH="1">
            <a:off x="3904784" y="2869271"/>
            <a:ext cx="3928329" cy="2126167"/>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p:nvPr/>
        </p:nvCxnSpPr>
        <p:spPr>
          <a:xfrm flipH="1">
            <a:off x="3904784" y="4995437"/>
            <a:ext cx="3928329" cy="1"/>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p:nvPr/>
        </p:nvCxnSpPr>
        <p:spPr>
          <a:xfrm>
            <a:off x="7833113" y="2869271"/>
            <a:ext cx="0" cy="2126166"/>
          </a:xfrm>
          <a:prstGeom prst="straightConnector1">
            <a:avLst/>
          </a:prstGeom>
          <a:ln w="38100">
            <a:solidFill>
              <a:schemeClr val="accent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9451" y="307898"/>
            <a:ext cx="1375936" cy="1375936"/>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857" y="2311092"/>
            <a:ext cx="1375936" cy="1375936"/>
          </a:xfrm>
          <a:prstGeom prst="rect">
            <a:avLst/>
          </a:prstGeom>
        </p:spPr>
      </p:pic>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5857" y="4414955"/>
            <a:ext cx="1375936" cy="1375936"/>
          </a:xfrm>
          <a:prstGeom prst="rect">
            <a:avLst/>
          </a:prstGeom>
        </p:spPr>
      </p:pic>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2311092"/>
            <a:ext cx="1375936" cy="1375936"/>
          </a:xfrm>
          <a:prstGeom prst="rect">
            <a:avLst/>
          </a:prstGeom>
        </p:spPr>
      </p:pic>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4414955"/>
            <a:ext cx="1375936" cy="1375936"/>
          </a:xfrm>
          <a:prstGeom prst="rect">
            <a:avLst/>
          </a:prstGeom>
        </p:spPr>
      </p:pic>
      <p:sp>
        <p:nvSpPr>
          <p:cNvPr id="17" name="文本框 16"/>
          <p:cNvSpPr txBox="1"/>
          <p:nvPr/>
        </p:nvSpPr>
        <p:spPr>
          <a:xfrm>
            <a:off x="472845" y="-457199"/>
            <a:ext cx="10649415" cy="6586418"/>
          </a:xfrm>
          <a:prstGeom prst="rect">
            <a:avLst/>
          </a:prstGeom>
          <a:solidFill>
            <a:schemeClr val="bg2">
              <a:alpha val="89000"/>
            </a:schemeClr>
          </a:solidFill>
          <a:ln>
            <a:solidFill>
              <a:schemeClr val="bg1"/>
            </a:solidFill>
          </a:ln>
        </p:spPr>
        <p:txBody>
          <a:bodyPr wrap="square" rtlCol="0">
            <a:spAutoFit/>
          </a:bodyPr>
          <a:lstStyle/>
          <a:p>
            <a:pPr algn="ctr"/>
            <a:endParaRPr kumimoji="1" lang="en-US" altLang="zh-CN" sz="11500" dirty="0" smtClean="0"/>
          </a:p>
          <a:p>
            <a:pPr algn="ctr"/>
            <a:endParaRPr kumimoji="1" lang="en-US" altLang="zh-CN" sz="9600" dirty="0"/>
          </a:p>
          <a:p>
            <a:pPr algn="ctr"/>
            <a:r>
              <a:rPr kumimoji="1" lang="zh-CN" altLang="en-US" sz="9600" dirty="0" smtClean="0"/>
              <a:t>计算机网络</a:t>
            </a:r>
            <a:endParaRPr kumimoji="1" lang="en-US" altLang="zh-CN" sz="9600" dirty="0" smtClean="0"/>
          </a:p>
          <a:p>
            <a:pPr algn="ctr"/>
            <a:endParaRPr kumimoji="1" lang="zh-CN" altLang="en-US" sz="11500" dirty="0"/>
          </a:p>
        </p:txBody>
      </p:sp>
    </p:spTree>
    <p:custDataLst>
      <p:tags r:id="rId1"/>
    </p:custDataLst>
    <p:extLst>
      <p:ext uri="{BB962C8B-B14F-4D97-AF65-F5344CB8AC3E}">
        <p14:creationId xmlns:p14="http://schemas.microsoft.com/office/powerpoint/2010/main" val="21220686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2084705" y="3371215"/>
            <a:ext cx="5083810" cy="746760"/>
          </a:xfrm>
          <a:prstGeom prst="rect">
            <a:avLst/>
          </a:prstGeom>
          <a:noFill/>
        </p:spPr>
        <p:txBody>
          <a:bodyPr wrap="square" rtlCol="0">
            <a:spAutoFit/>
          </a:bodyPr>
          <a:lstStyle/>
          <a:p>
            <a:r>
              <a:rPr lang="en-US" altLang="zh-CN" sz="2130"/>
              <a:t> </a:t>
            </a:r>
            <a:r>
              <a:rPr lang="zh-CN" altLang="en-US" sz="2125">
                <a:sym typeface="+mn-ea"/>
              </a:rPr>
              <a:t>计算机网络概述</a:t>
            </a:r>
            <a:endParaRPr lang="zh-CN" altLang="en-US" sz="2125">
              <a:solidFill>
                <a:schemeClr val="tx1"/>
              </a:solidFill>
            </a:endParaRPr>
          </a:p>
          <a:p>
            <a:endParaRPr lang="zh-CN" altLang="en-US" sz="2130"/>
          </a:p>
        </p:txBody>
      </p:sp>
      <p:sp>
        <p:nvSpPr>
          <p:cNvPr id="7" name="文本框 6"/>
          <p:cNvSpPr txBox="1"/>
          <p:nvPr/>
        </p:nvSpPr>
        <p:spPr>
          <a:xfrm>
            <a:off x="4370070" y="1804035"/>
            <a:ext cx="5137150" cy="4023360"/>
          </a:xfrm>
          <a:prstGeom prst="rect">
            <a:avLst/>
          </a:prstGeom>
          <a:noFill/>
        </p:spPr>
        <p:txBody>
          <a:bodyPr wrap="square" rtlCol="0">
            <a:spAutoFit/>
          </a:bodyPr>
          <a:lstStyle/>
          <a:p>
            <a:r>
              <a:rPr lang="zh-CN" altLang="en-US" sz="2130">
                <a:solidFill>
                  <a:schemeClr val="tx2">
                    <a:lumMod val="90000"/>
                  </a:schemeClr>
                </a:solidFill>
              </a:rPr>
              <a:t>第一节 计算机网络基本概念</a:t>
            </a:r>
            <a:endParaRPr lang="zh-CN" altLang="en-US" sz="2130">
              <a:solidFill>
                <a:schemeClr val="tx1"/>
              </a:solidFill>
            </a:endParaRPr>
          </a:p>
          <a:p>
            <a:endParaRPr lang="zh-CN" altLang="en-US" sz="2130"/>
          </a:p>
          <a:p>
            <a:r>
              <a:rPr lang="zh-CN" altLang="en-US" sz="2130">
                <a:solidFill>
                  <a:srgbClr val="FF0000"/>
                </a:solidFill>
              </a:rPr>
              <a:t>第二节 计算机网络结构</a:t>
            </a:r>
            <a:endParaRPr lang="zh-CN" altLang="en-US" sz="2130"/>
          </a:p>
          <a:p>
            <a:endParaRPr lang="zh-CN" altLang="en-US" sz="2130"/>
          </a:p>
          <a:p>
            <a:r>
              <a:rPr lang="zh-CN" altLang="en-US" sz="2130"/>
              <a:t>第三节 数据交换技术</a:t>
            </a:r>
          </a:p>
          <a:p>
            <a:endParaRPr lang="zh-CN" altLang="en-US" sz="2130"/>
          </a:p>
          <a:p>
            <a:r>
              <a:rPr lang="zh-CN" altLang="en-US" sz="2130"/>
              <a:t>第四节 计算机网络性能</a:t>
            </a:r>
          </a:p>
          <a:p>
            <a:endParaRPr lang="zh-CN" altLang="en-US" sz="2130"/>
          </a:p>
          <a:p>
            <a:r>
              <a:rPr lang="zh-CN" altLang="en-US" sz="2130"/>
              <a:t>第五节 计算机网络体系结构</a:t>
            </a:r>
          </a:p>
          <a:p>
            <a:endParaRPr lang="zh-CN" altLang="en-US" sz="2130"/>
          </a:p>
          <a:p>
            <a:r>
              <a:rPr lang="zh-CN" altLang="en-US" sz="2130"/>
              <a:t>第六节 计算机网络与因特网发展简史</a:t>
            </a:r>
          </a:p>
          <a:p>
            <a:endParaRPr lang="zh-CN" altLang="en-US" sz="2130"/>
          </a:p>
        </p:txBody>
      </p:sp>
      <p:sp>
        <p:nvSpPr>
          <p:cNvPr id="2" name="左大括号 1"/>
          <p:cNvSpPr/>
          <p:nvPr/>
        </p:nvSpPr>
        <p:spPr>
          <a:xfrm>
            <a:off x="4253230" y="1894840"/>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4" name="文本框 3"/>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5" name="左大括号 4"/>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0962640" y="330835"/>
            <a:ext cx="1898015" cy="1476375"/>
          </a:xfrm>
          <a:prstGeom prst="rect">
            <a:avLst/>
          </a:prstGeom>
          <a:noFill/>
        </p:spPr>
        <p:txBody>
          <a:bodyPr wrap="square" rtlCol="0">
            <a:spAutoFit/>
          </a:bodyPr>
          <a:lstStyle/>
          <a:p>
            <a:r>
              <a:rPr lang="zh-CN" altLang="en-US">
                <a:solidFill>
                  <a:schemeClr val="accent6"/>
                </a:solidFill>
              </a:rPr>
              <a:t>网络边缘</a:t>
            </a:r>
          </a:p>
          <a:p>
            <a:endParaRPr lang="zh-CN" altLang="en-US"/>
          </a:p>
          <a:p>
            <a:r>
              <a:rPr lang="zh-CN" altLang="en-US"/>
              <a:t>接入网络</a:t>
            </a:r>
          </a:p>
          <a:p>
            <a:endParaRPr lang="zh-CN" altLang="en-US"/>
          </a:p>
          <a:p>
            <a:r>
              <a:rPr lang="zh-CN" altLang="en-US"/>
              <a:t>网络核心</a:t>
            </a:r>
          </a:p>
        </p:txBody>
      </p:sp>
      <p:sp>
        <p:nvSpPr>
          <p:cNvPr id="9" name="文本框 8"/>
          <p:cNvSpPr txBox="1"/>
          <p:nvPr/>
        </p:nvSpPr>
        <p:spPr>
          <a:xfrm>
            <a:off x="873125" y="1223645"/>
            <a:ext cx="2839085" cy="460375"/>
          </a:xfrm>
          <a:prstGeom prst="rect">
            <a:avLst/>
          </a:prstGeom>
          <a:noFill/>
        </p:spPr>
        <p:txBody>
          <a:bodyPr wrap="square" rtlCol="0">
            <a:spAutoFit/>
          </a:bodyPr>
          <a:lstStyle/>
          <a:p>
            <a:r>
              <a:rPr lang="en-US" altLang="zh-CN" sz="2400"/>
              <a:t>1.2.1 </a:t>
            </a:r>
            <a:r>
              <a:rPr lang="zh-CN" altLang="en-US" sz="2400"/>
              <a:t>网络边缘</a:t>
            </a:r>
            <a:r>
              <a:rPr lang="zh-CN" altLang="en-US"/>
              <a:t> </a:t>
            </a:r>
          </a:p>
        </p:txBody>
      </p:sp>
      <p:sp>
        <p:nvSpPr>
          <p:cNvPr id="3" name="文本框 2"/>
          <p:cNvSpPr txBox="1"/>
          <p:nvPr/>
        </p:nvSpPr>
        <p:spPr>
          <a:xfrm>
            <a:off x="0" y="0"/>
            <a:ext cx="1668780" cy="368300"/>
          </a:xfrm>
          <a:prstGeom prst="rect">
            <a:avLst/>
          </a:prstGeom>
          <a:noFill/>
        </p:spPr>
        <p:txBody>
          <a:bodyPr wrap="none" rtlCol="0" anchor="t">
            <a:spAutoFit/>
          </a:bodyPr>
          <a:lstStyle/>
          <a:p>
            <a:r>
              <a:rPr lang="en-US" altLang="zh-CN">
                <a:sym typeface="+mn-ea"/>
              </a:rPr>
              <a:t>1.2.1 </a:t>
            </a:r>
            <a:r>
              <a:rPr lang="zh-CN" altLang="en-US">
                <a:sym typeface="+mn-ea"/>
              </a:rPr>
              <a:t>网络边缘</a:t>
            </a:r>
            <a:endParaRPr lang="zh-CN" altLang="en-US"/>
          </a:p>
        </p:txBody>
      </p:sp>
      <p:pic>
        <p:nvPicPr>
          <p:cNvPr id="6" name="图片 5"/>
          <p:cNvPicPr>
            <a:picLocks noChangeAspect="1"/>
          </p:cNvPicPr>
          <p:nvPr/>
        </p:nvPicPr>
        <p:blipFill>
          <a:blip r:embed="rId3"/>
          <a:stretch>
            <a:fillRect/>
          </a:stretch>
        </p:blipFill>
        <p:spPr>
          <a:xfrm>
            <a:off x="3051810" y="1734185"/>
            <a:ext cx="5319395" cy="379984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4" name="文本框 3"/>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5" name="左大括号 4"/>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0962640" y="330835"/>
            <a:ext cx="1898015" cy="1476375"/>
          </a:xfrm>
          <a:prstGeom prst="rect">
            <a:avLst/>
          </a:prstGeom>
          <a:noFill/>
        </p:spPr>
        <p:txBody>
          <a:bodyPr wrap="square" rtlCol="0">
            <a:spAutoFit/>
          </a:bodyPr>
          <a:lstStyle/>
          <a:p>
            <a:r>
              <a:rPr lang="zh-CN" altLang="en-US">
                <a:solidFill>
                  <a:schemeClr val="accent6"/>
                </a:solidFill>
              </a:rPr>
              <a:t>网络边缘</a:t>
            </a:r>
          </a:p>
          <a:p>
            <a:endParaRPr lang="zh-CN" altLang="en-US"/>
          </a:p>
          <a:p>
            <a:r>
              <a:rPr lang="zh-CN" altLang="en-US"/>
              <a:t>接入网络</a:t>
            </a:r>
          </a:p>
          <a:p>
            <a:endParaRPr lang="zh-CN" altLang="en-US"/>
          </a:p>
          <a:p>
            <a:r>
              <a:rPr lang="zh-CN" altLang="en-US"/>
              <a:t>网络核心</a:t>
            </a:r>
          </a:p>
        </p:txBody>
      </p:sp>
      <p:sp>
        <p:nvSpPr>
          <p:cNvPr id="9" name="文本框 8"/>
          <p:cNvSpPr txBox="1"/>
          <p:nvPr/>
        </p:nvSpPr>
        <p:spPr>
          <a:xfrm>
            <a:off x="873125" y="1223645"/>
            <a:ext cx="2839085" cy="460375"/>
          </a:xfrm>
          <a:prstGeom prst="rect">
            <a:avLst/>
          </a:prstGeom>
          <a:noFill/>
        </p:spPr>
        <p:txBody>
          <a:bodyPr wrap="square" rtlCol="0">
            <a:spAutoFit/>
          </a:bodyPr>
          <a:lstStyle/>
          <a:p>
            <a:r>
              <a:rPr lang="en-US" altLang="zh-CN" sz="2400"/>
              <a:t>1.2.1 </a:t>
            </a:r>
            <a:r>
              <a:rPr lang="zh-CN" altLang="en-US" sz="2400"/>
              <a:t>网络边缘</a:t>
            </a:r>
            <a:r>
              <a:rPr lang="zh-CN" altLang="en-US"/>
              <a:t> </a:t>
            </a:r>
          </a:p>
        </p:txBody>
      </p:sp>
      <p:sp>
        <p:nvSpPr>
          <p:cNvPr id="10" name="文本框 9"/>
          <p:cNvSpPr txBox="1"/>
          <p:nvPr/>
        </p:nvSpPr>
        <p:spPr>
          <a:xfrm>
            <a:off x="647700" y="5544185"/>
            <a:ext cx="9706610" cy="1073785"/>
          </a:xfrm>
          <a:prstGeom prst="rect">
            <a:avLst/>
          </a:prstGeom>
          <a:noFill/>
        </p:spPr>
        <p:txBody>
          <a:bodyPr wrap="square" rtlCol="0">
            <a:spAutoFit/>
          </a:bodyPr>
          <a:lstStyle/>
          <a:p>
            <a:pPr fontAlgn="auto">
              <a:lnSpc>
                <a:spcPct val="150000"/>
              </a:lnSpc>
            </a:pPr>
            <a:r>
              <a:rPr lang="en-US" altLang="zh-CN"/>
              <a:t>      </a:t>
            </a:r>
            <a:r>
              <a:rPr lang="zh-CN" altLang="en-US" sz="2130"/>
              <a:t>连接到网络上的计算机、服务器、智能手机、智能传感器、智能家电等成为</a:t>
            </a:r>
            <a:r>
              <a:rPr lang="zh-CN" altLang="en-US" sz="2130">
                <a:solidFill>
                  <a:srgbClr val="FF0000"/>
                </a:solidFill>
              </a:rPr>
              <a:t>主机</a:t>
            </a:r>
            <a:r>
              <a:rPr lang="zh-CN" altLang="en-US" sz="2130"/>
              <a:t>或者</a:t>
            </a:r>
            <a:r>
              <a:rPr lang="zh-CN" altLang="en-US" sz="2130">
                <a:solidFill>
                  <a:srgbClr val="FF0000"/>
                </a:solidFill>
              </a:rPr>
              <a:t>端系统</a:t>
            </a:r>
            <a:r>
              <a:rPr lang="zh-CN" altLang="en-US" sz="2130">
                <a:solidFill>
                  <a:schemeClr val="tx1"/>
                </a:solidFill>
              </a:rPr>
              <a:t>。连接到网上的所有端系统构成了</a:t>
            </a:r>
            <a:r>
              <a:rPr lang="zh-CN" altLang="en-US" sz="2130">
                <a:solidFill>
                  <a:schemeClr val="accent6"/>
                </a:solidFill>
              </a:rPr>
              <a:t>网络边缘</a:t>
            </a:r>
            <a:r>
              <a:rPr lang="zh-CN" altLang="en-US" sz="2130">
                <a:solidFill>
                  <a:schemeClr val="tx1"/>
                </a:solidFill>
              </a:rPr>
              <a:t>。</a:t>
            </a:r>
          </a:p>
        </p:txBody>
      </p:sp>
      <p:sp>
        <p:nvSpPr>
          <p:cNvPr id="3" name="文本框 2"/>
          <p:cNvSpPr txBox="1"/>
          <p:nvPr/>
        </p:nvSpPr>
        <p:spPr>
          <a:xfrm>
            <a:off x="0" y="0"/>
            <a:ext cx="1668780" cy="368300"/>
          </a:xfrm>
          <a:prstGeom prst="rect">
            <a:avLst/>
          </a:prstGeom>
          <a:noFill/>
        </p:spPr>
        <p:txBody>
          <a:bodyPr wrap="none" rtlCol="0" anchor="t">
            <a:spAutoFit/>
          </a:bodyPr>
          <a:lstStyle/>
          <a:p>
            <a:r>
              <a:rPr lang="en-US" altLang="zh-CN">
                <a:sym typeface="+mn-ea"/>
              </a:rPr>
              <a:t>1.2.1 </a:t>
            </a:r>
            <a:r>
              <a:rPr lang="zh-CN" altLang="en-US">
                <a:sym typeface="+mn-ea"/>
              </a:rPr>
              <a:t>网络边缘</a:t>
            </a:r>
            <a:endParaRPr lang="zh-CN" altLang="en-US"/>
          </a:p>
        </p:txBody>
      </p:sp>
      <p:pic>
        <p:nvPicPr>
          <p:cNvPr id="6" name="图片 5"/>
          <p:cNvPicPr>
            <a:picLocks noChangeAspect="1"/>
          </p:cNvPicPr>
          <p:nvPr/>
        </p:nvPicPr>
        <p:blipFill>
          <a:blip r:embed="rId3"/>
          <a:stretch>
            <a:fillRect/>
          </a:stretch>
        </p:blipFill>
        <p:spPr>
          <a:xfrm>
            <a:off x="3051810" y="1734185"/>
            <a:ext cx="5319395" cy="3799840"/>
          </a:xfrm>
          <a:prstGeom prst="rect">
            <a:avLst/>
          </a:prstGeom>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1237615"/>
          </a:xfrm>
          <a:prstGeom prst="rect">
            <a:avLst/>
          </a:prstGeom>
          <a:noFill/>
        </p:spPr>
        <p:txBody>
          <a:bodyPr wrap="square" rtlCol="0">
            <a:spAutoFit/>
          </a:bodyPr>
          <a:lstStyle/>
          <a:p>
            <a:pPr fontAlgn="auto">
              <a:lnSpc>
                <a:spcPct val="100000"/>
              </a:lnSpc>
            </a:pPr>
            <a:endParaRPr lang="zh-CN" altLang="en-US" sz="2130"/>
          </a:p>
          <a:p>
            <a:pPr fontAlgn="auto">
              <a:lnSpc>
                <a:spcPct val="100000"/>
              </a:lnSpc>
            </a:pPr>
            <a:endParaRPr lang="zh-CN" altLang="en-US" sz="2130"/>
          </a:p>
          <a:p>
            <a:pPr fontAlgn="auto">
              <a:lnSpc>
                <a:spcPct val="150000"/>
              </a:lnSpc>
            </a:pPr>
            <a:endParaRPr lang="zh-CN" altLang="en-US" sz="2130"/>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11" name="文本框 10"/>
          <p:cNvSpPr txBox="1"/>
          <p:nvPr/>
        </p:nvSpPr>
        <p:spPr>
          <a:xfrm>
            <a:off x="0" y="0"/>
            <a:ext cx="1859280" cy="368300"/>
          </a:xfrm>
          <a:prstGeom prst="rect">
            <a:avLst/>
          </a:prstGeom>
          <a:noFill/>
        </p:spPr>
        <p:txBody>
          <a:bodyPr wrap="none" rtlCol="0" anchor="t">
            <a:spAutoFit/>
          </a:bodyPr>
          <a:lstStyle/>
          <a:p>
            <a:pPr algn="l"/>
            <a:r>
              <a:rPr lang="en-US" altLang="zh-CN">
                <a:sym typeface="+mn-ea"/>
              </a:rPr>
              <a:t>1.2.2.0 </a:t>
            </a:r>
            <a:r>
              <a:rPr lang="zh-CN" altLang="en-US">
                <a:sym typeface="+mn-ea"/>
              </a:rPr>
              <a:t>接入网络</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1239570"/>
          </a:xfrm>
          <a:prstGeom prst="rect">
            <a:avLst/>
          </a:prstGeom>
          <a:noFill/>
        </p:spPr>
        <p:txBody>
          <a:bodyPr wrap="square" rtlCol="0">
            <a:spAutoFit/>
          </a:bodyPr>
          <a:lstStyle/>
          <a:p>
            <a:pPr fontAlgn="auto">
              <a:lnSpc>
                <a:spcPct val="100000"/>
              </a:lnSpc>
            </a:pPr>
            <a:r>
              <a:rPr lang="en-US" altLang="zh-CN" sz="2130" dirty="0"/>
              <a:t>1</a:t>
            </a:r>
            <a:r>
              <a:rPr lang="zh-CN" altLang="en-US" sz="2130" dirty="0"/>
              <a:t>、电话拨号接入：利用</a:t>
            </a:r>
            <a:r>
              <a:rPr lang="zh-CN" altLang="en-US" sz="2130" dirty="0">
                <a:solidFill>
                  <a:srgbClr val="FF3300"/>
                </a:solidFill>
              </a:rPr>
              <a:t>电话</a:t>
            </a:r>
            <a:r>
              <a:rPr lang="zh-CN" altLang="en-US" sz="2130" dirty="0"/>
              <a:t>网络接入。</a:t>
            </a:r>
          </a:p>
          <a:p>
            <a:pPr fontAlgn="auto">
              <a:lnSpc>
                <a:spcPct val="100000"/>
              </a:lnSpc>
            </a:pPr>
            <a:endParaRPr lang="zh-CN" altLang="en-US" sz="2130" dirty="0"/>
          </a:p>
          <a:p>
            <a:pPr fontAlgn="auto">
              <a:lnSpc>
                <a:spcPct val="150000"/>
              </a:lnSpc>
            </a:pPr>
            <a:endParaRPr lang="zh-CN" altLang="en-US" sz="2130" dirty="0"/>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11" name="文本框 10"/>
          <p:cNvSpPr txBox="1"/>
          <p:nvPr/>
        </p:nvSpPr>
        <p:spPr>
          <a:xfrm>
            <a:off x="0" y="0"/>
            <a:ext cx="2316480" cy="368300"/>
          </a:xfrm>
          <a:prstGeom prst="rect">
            <a:avLst/>
          </a:prstGeom>
          <a:noFill/>
        </p:spPr>
        <p:txBody>
          <a:bodyPr wrap="none" rtlCol="0" anchor="t">
            <a:spAutoFit/>
          </a:bodyPr>
          <a:lstStyle/>
          <a:p>
            <a:pPr algn="l"/>
            <a:r>
              <a:rPr lang="en-US" altLang="zh-CN">
                <a:sym typeface="+mn-ea"/>
              </a:rPr>
              <a:t>1.2.2.1 </a:t>
            </a:r>
            <a:r>
              <a:rPr lang="zh-CN" altLang="en-US">
                <a:sym typeface="+mn-ea"/>
              </a:rPr>
              <a:t>电话拨号接入</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3310137"/>
          </a:xfrm>
          <a:prstGeom prst="rect">
            <a:avLst/>
          </a:prstGeom>
          <a:noFill/>
        </p:spPr>
        <p:txBody>
          <a:bodyPr wrap="square" rtlCol="0">
            <a:spAutoFit/>
          </a:bodyPr>
          <a:lstStyle/>
          <a:p>
            <a:pPr fontAlgn="auto">
              <a:lnSpc>
                <a:spcPct val="100000"/>
              </a:lnSpc>
            </a:pPr>
            <a:r>
              <a:rPr lang="en-US" altLang="zh-CN" sz="2130" dirty="0"/>
              <a:t>1</a:t>
            </a:r>
            <a:r>
              <a:rPr lang="zh-CN" altLang="en-US" sz="2130" dirty="0"/>
              <a:t>、电话拨号接入：利用</a:t>
            </a:r>
            <a:r>
              <a:rPr lang="zh-CN" altLang="en-US" sz="2130" dirty="0">
                <a:solidFill>
                  <a:schemeClr val="accent6"/>
                </a:solidFill>
              </a:rPr>
              <a:t>电话</a:t>
            </a:r>
            <a:r>
              <a:rPr lang="zh-CN" altLang="en-US" sz="2130" dirty="0"/>
              <a:t>网络接入。</a:t>
            </a:r>
          </a:p>
          <a:p>
            <a:pPr fontAlgn="auto">
              <a:lnSpc>
                <a:spcPct val="100000"/>
              </a:lnSpc>
            </a:pPr>
            <a:endParaRPr lang="zh-CN" altLang="en-US" sz="2130" dirty="0"/>
          </a:p>
          <a:p>
            <a:pPr fontAlgn="auto">
              <a:lnSpc>
                <a:spcPct val="150000"/>
              </a:lnSpc>
            </a:pPr>
            <a:r>
              <a:rPr lang="en-US" altLang="zh-CN" sz="2130" dirty="0"/>
              <a:t>2</a:t>
            </a:r>
            <a:r>
              <a:rPr lang="zh-CN" altLang="en-US" sz="2130" dirty="0"/>
              <a:t>、</a:t>
            </a:r>
            <a:r>
              <a:rPr lang="zh-CN" altLang="en-US" sz="2130" dirty="0">
                <a:solidFill>
                  <a:schemeClr val="tx1"/>
                </a:solidFill>
              </a:rPr>
              <a:t>非对称</a:t>
            </a:r>
            <a:r>
              <a:rPr lang="zh-CN" altLang="en-US" sz="2130" dirty="0"/>
              <a:t>数字用户线路</a:t>
            </a:r>
            <a:r>
              <a:rPr lang="en-US" altLang="zh-CN" sz="2130" dirty="0">
                <a:solidFill>
                  <a:schemeClr val="accent6"/>
                </a:solidFill>
              </a:rPr>
              <a:t>ADSL</a:t>
            </a:r>
            <a:r>
              <a:rPr lang="zh-CN" altLang="en-US" sz="2130" dirty="0"/>
              <a:t>：①利用</a:t>
            </a:r>
            <a:r>
              <a:rPr lang="zh-CN" altLang="en-US" sz="2130" dirty="0">
                <a:solidFill>
                  <a:schemeClr val="accent6"/>
                </a:solidFill>
              </a:rPr>
              <a:t>电话</a:t>
            </a:r>
            <a:r>
              <a:rPr lang="zh-CN" altLang="en-US" sz="2130" dirty="0"/>
              <a:t>网络接入。</a:t>
            </a:r>
            <a:r>
              <a:rPr lang="zh-CN" altLang="en-US" sz="2130" dirty="0">
                <a:sym typeface="+mn-ea"/>
              </a:rPr>
              <a:t>②</a:t>
            </a:r>
            <a:r>
              <a:rPr lang="zh-CN" altLang="en-US" sz="2130" dirty="0"/>
              <a:t>基于</a:t>
            </a:r>
            <a:r>
              <a:rPr lang="zh-CN" altLang="en-US" sz="2130" dirty="0">
                <a:solidFill>
                  <a:schemeClr val="accent6"/>
                </a:solidFill>
              </a:rPr>
              <a:t>频分多路复用技术</a:t>
            </a:r>
            <a:r>
              <a:rPr lang="zh-CN" altLang="en-US" sz="2130" dirty="0"/>
              <a:t>，</a:t>
            </a:r>
            <a:r>
              <a:rPr lang="zh-CN" altLang="en-US" sz="2130" dirty="0">
                <a:sym typeface="+mn-ea"/>
              </a:rPr>
              <a:t>③</a:t>
            </a:r>
            <a:r>
              <a:rPr lang="zh-CN" altLang="en-US" sz="2130" dirty="0">
                <a:solidFill>
                  <a:schemeClr val="accent6"/>
                </a:solidFill>
                <a:sym typeface="+mn-ea"/>
              </a:rPr>
              <a:t>非对称</a:t>
            </a:r>
            <a:r>
              <a:rPr lang="zh-CN" altLang="en-US" sz="2130" dirty="0">
                <a:sym typeface="+mn-ea"/>
              </a:rPr>
              <a:t>④</a:t>
            </a:r>
            <a:r>
              <a:rPr lang="zh-CN" altLang="en-US" sz="2130" dirty="0">
                <a:solidFill>
                  <a:schemeClr val="accent6"/>
                </a:solidFill>
              </a:rPr>
              <a:t>独享式</a:t>
            </a:r>
            <a:r>
              <a:rPr lang="zh-CN" altLang="en-US" sz="2130" dirty="0" smtClean="0"/>
              <a:t>接入</a:t>
            </a:r>
            <a:endParaRPr lang="en-US" altLang="zh-CN" sz="2130" dirty="0" smtClean="0"/>
          </a:p>
          <a:p>
            <a:pPr fontAlgn="auto">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了解：用户线路（</a:t>
            </a:r>
            <a:r>
              <a:rPr lang="en-US" altLang="zh-CN" sz="2000" dirty="0" smtClean="0">
                <a:latin typeface="Microsoft YaHei" charset="-122"/>
                <a:ea typeface="Microsoft YaHei" charset="-122"/>
                <a:cs typeface="Microsoft YaHei" charset="-122"/>
              </a:rPr>
              <a:t>subscriber</a:t>
            </a:r>
            <a:r>
              <a:rPr lang="en-US" altLang="zh-CN" sz="2000" dirty="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line</a:t>
            </a:r>
            <a:r>
              <a:rPr lang="zh-CN" altLang="en-US" sz="2000" dirty="0" smtClean="0">
                <a:latin typeface="Microsoft YaHei" charset="-122"/>
                <a:ea typeface="Microsoft YaHei" charset="-122"/>
                <a:cs typeface="Microsoft YaHei" charset="-122"/>
              </a:rPr>
              <a:t>）：电话机连接电话端局的线路。</a:t>
            </a:r>
            <a:endParaRPr lang="en-US" altLang="zh-CN" sz="2000" dirty="0" smtClean="0">
              <a:latin typeface="Microsoft YaHei" charset="-122"/>
              <a:ea typeface="Microsoft YaHei" charset="-122"/>
              <a:cs typeface="Microsoft YaHei" charset="-122"/>
            </a:endParaRPr>
          </a:p>
          <a:p>
            <a:pPr fontAlgn="auto">
              <a:lnSpc>
                <a:spcPct val="150000"/>
              </a:lnSpc>
            </a:pPr>
            <a:r>
              <a:rPr lang="zh-CN" altLang="en-US" sz="2000" dirty="0" smtClean="0">
                <a:latin typeface="Microsoft YaHei" charset="-122"/>
                <a:ea typeface="Microsoft YaHei" charset="-122"/>
                <a:cs typeface="Microsoft YaHei" charset="-122"/>
              </a:rPr>
              <a:t>               非对称数字用户线路（ </a:t>
            </a:r>
            <a:r>
              <a:rPr lang="en-US" altLang="zh-CN" sz="2000" dirty="0">
                <a:solidFill>
                  <a:srgbClr val="FF3300"/>
                </a:solidFill>
                <a:latin typeface="Microsoft YaHei" charset="-122"/>
                <a:ea typeface="Microsoft YaHei" charset="-122"/>
                <a:cs typeface="Microsoft YaHei" charset="-122"/>
              </a:rPr>
              <a:t>A</a:t>
            </a:r>
            <a:r>
              <a:rPr lang="en-US" altLang="zh-CN" sz="2000" dirty="0">
                <a:latin typeface="Microsoft YaHei" charset="-122"/>
                <a:ea typeface="Microsoft YaHei" charset="-122"/>
                <a:cs typeface="Microsoft YaHei" charset="-122"/>
              </a:rPr>
              <a:t>symmetric </a:t>
            </a:r>
            <a:r>
              <a:rPr lang="en-US" altLang="zh-CN" sz="2000" dirty="0">
                <a:solidFill>
                  <a:srgbClr val="FF3300"/>
                </a:solidFill>
                <a:latin typeface="Microsoft YaHei" charset="-122"/>
                <a:ea typeface="Microsoft YaHei" charset="-122"/>
                <a:cs typeface="Microsoft YaHei" charset="-122"/>
              </a:rPr>
              <a:t>D</a:t>
            </a:r>
            <a:r>
              <a:rPr lang="en-US" altLang="zh-CN" sz="2000" dirty="0">
                <a:latin typeface="Microsoft YaHei" charset="-122"/>
                <a:ea typeface="Microsoft YaHei" charset="-122"/>
                <a:cs typeface="Microsoft YaHei" charset="-122"/>
              </a:rPr>
              <a:t>igital </a:t>
            </a:r>
            <a:r>
              <a:rPr lang="en-US" altLang="zh-CN" sz="2000" dirty="0">
                <a:solidFill>
                  <a:srgbClr val="FF3300"/>
                </a:solidFill>
                <a:latin typeface="Microsoft YaHei" charset="-122"/>
                <a:ea typeface="Microsoft YaHei" charset="-122"/>
                <a:cs typeface="Microsoft YaHei" charset="-122"/>
              </a:rPr>
              <a:t>S</a:t>
            </a:r>
            <a:r>
              <a:rPr lang="en-US" altLang="zh-CN" sz="2000" dirty="0">
                <a:latin typeface="Microsoft YaHei" charset="-122"/>
                <a:ea typeface="Microsoft YaHei" charset="-122"/>
                <a:cs typeface="Microsoft YaHei" charset="-122"/>
              </a:rPr>
              <a:t>ubscriber </a:t>
            </a:r>
            <a:r>
              <a:rPr lang="en-US" altLang="zh-CN" sz="2000" dirty="0" smtClean="0">
                <a:solidFill>
                  <a:srgbClr val="FF3300"/>
                </a:solidFill>
                <a:latin typeface="Microsoft YaHei" charset="-122"/>
                <a:ea typeface="Microsoft YaHei" charset="-122"/>
                <a:cs typeface="Microsoft YaHei" charset="-122"/>
              </a:rPr>
              <a:t>L</a:t>
            </a:r>
            <a:r>
              <a:rPr lang="en-US" altLang="zh-CN" sz="2000" dirty="0" smtClean="0">
                <a:latin typeface="Microsoft YaHei" charset="-122"/>
                <a:ea typeface="Microsoft YaHei" charset="-122"/>
                <a:cs typeface="Microsoft YaHei" charset="-122"/>
              </a:rPr>
              <a:t>ine</a:t>
            </a:r>
            <a:r>
              <a:rPr lang="zh-CN" altLang="en-US"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p>
            <a:pPr fontAlgn="auto">
              <a:lnSpc>
                <a:spcPct val="100000"/>
              </a:lnSpc>
            </a:pPr>
            <a:endParaRPr lang="zh-CN" altLang="en-US" sz="2130" dirty="0"/>
          </a:p>
          <a:p>
            <a:pPr fontAlgn="auto">
              <a:lnSpc>
                <a:spcPct val="100000"/>
              </a:lnSpc>
            </a:pPr>
            <a:endParaRPr lang="zh-CN" altLang="en-US" sz="2130" dirty="0"/>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3599180" cy="368300"/>
          </a:xfrm>
          <a:prstGeom prst="rect">
            <a:avLst/>
          </a:prstGeom>
          <a:noFill/>
        </p:spPr>
        <p:txBody>
          <a:bodyPr wrap="none" rtlCol="0" anchor="t">
            <a:spAutoFit/>
          </a:bodyPr>
          <a:lstStyle/>
          <a:p>
            <a:pPr algn="l"/>
            <a:r>
              <a:rPr lang="en-US" altLang="zh-CN">
                <a:sym typeface="+mn-ea"/>
              </a:rPr>
              <a:t>1.2.2.</a:t>
            </a:r>
            <a:r>
              <a:rPr lang="en-US">
                <a:sym typeface="+mn-ea"/>
              </a:rPr>
              <a:t>2 </a:t>
            </a:r>
            <a:r>
              <a:rPr lang="zh-CN" altLang="en-US">
                <a:sym typeface="+mn-ea"/>
              </a:rPr>
              <a:t>非对称数字用户线路</a:t>
            </a:r>
            <a:r>
              <a:rPr lang="en-US" altLang="zh-CN">
                <a:solidFill>
                  <a:schemeClr val="tx1"/>
                </a:solidFill>
                <a:sym typeface="+mn-ea"/>
              </a:rPr>
              <a:t>ADSL</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3697935"/>
          </a:xfrm>
          <a:prstGeom prst="rect">
            <a:avLst/>
          </a:prstGeom>
          <a:noFill/>
        </p:spPr>
        <p:txBody>
          <a:bodyPr wrap="square" rtlCol="0">
            <a:spAutoFit/>
          </a:bodyPr>
          <a:lstStyle/>
          <a:p>
            <a:pPr fontAlgn="auto">
              <a:lnSpc>
                <a:spcPct val="100000"/>
              </a:lnSpc>
            </a:pPr>
            <a:r>
              <a:rPr lang="en-US" altLang="zh-CN" sz="2130" dirty="0"/>
              <a:t>1</a:t>
            </a:r>
            <a:r>
              <a:rPr lang="zh-CN" altLang="en-US" sz="2130" dirty="0"/>
              <a:t>、电话拨号接入：利用</a:t>
            </a:r>
            <a:r>
              <a:rPr lang="zh-CN" altLang="en-US" sz="2130" dirty="0">
                <a:solidFill>
                  <a:schemeClr val="accent6"/>
                </a:solidFill>
              </a:rPr>
              <a:t>电话</a:t>
            </a:r>
            <a:r>
              <a:rPr lang="zh-CN" altLang="en-US" sz="2130" dirty="0"/>
              <a:t>网络接入。</a:t>
            </a:r>
          </a:p>
          <a:p>
            <a:pPr fontAlgn="auto">
              <a:lnSpc>
                <a:spcPct val="100000"/>
              </a:lnSpc>
            </a:pPr>
            <a:endParaRPr lang="zh-CN" altLang="en-US" sz="2130" dirty="0"/>
          </a:p>
          <a:p>
            <a:pPr fontAlgn="auto">
              <a:lnSpc>
                <a:spcPct val="150000"/>
              </a:lnSpc>
            </a:pPr>
            <a:r>
              <a:rPr lang="en-US" altLang="zh-CN" sz="2130" dirty="0"/>
              <a:t>2</a:t>
            </a:r>
            <a:r>
              <a:rPr lang="zh-CN" altLang="en-US" sz="2130" dirty="0"/>
              <a:t>、</a:t>
            </a:r>
            <a:r>
              <a:rPr lang="zh-CN" altLang="en-US" sz="2130" dirty="0">
                <a:solidFill>
                  <a:schemeClr val="tx1"/>
                </a:solidFill>
              </a:rPr>
              <a:t>非对称</a:t>
            </a:r>
            <a:r>
              <a:rPr lang="zh-CN" altLang="en-US" sz="2130" dirty="0"/>
              <a:t>数字用户线路</a:t>
            </a:r>
            <a:r>
              <a:rPr lang="en-US" altLang="zh-CN" sz="2130" dirty="0">
                <a:solidFill>
                  <a:schemeClr val="accent6"/>
                </a:solidFill>
              </a:rPr>
              <a:t>ADSL</a:t>
            </a:r>
            <a:r>
              <a:rPr lang="zh-CN" altLang="en-US" sz="2130" dirty="0"/>
              <a:t>：①利用</a:t>
            </a:r>
            <a:r>
              <a:rPr lang="zh-CN" altLang="en-US" sz="2130" dirty="0">
                <a:solidFill>
                  <a:schemeClr val="accent6"/>
                </a:solidFill>
              </a:rPr>
              <a:t>电话</a:t>
            </a:r>
            <a:r>
              <a:rPr lang="zh-CN" altLang="en-US" sz="2130" dirty="0"/>
              <a:t>网络接入。</a:t>
            </a:r>
            <a:r>
              <a:rPr lang="zh-CN" altLang="en-US" sz="2130" dirty="0">
                <a:sym typeface="+mn-ea"/>
              </a:rPr>
              <a:t>②</a:t>
            </a:r>
            <a:r>
              <a:rPr lang="zh-CN" altLang="en-US" sz="2130" dirty="0"/>
              <a:t>基于</a:t>
            </a:r>
            <a:r>
              <a:rPr lang="zh-CN" altLang="en-US" sz="2130" dirty="0">
                <a:solidFill>
                  <a:schemeClr val="accent6"/>
                </a:solidFill>
              </a:rPr>
              <a:t>频分多路复用技术</a:t>
            </a:r>
            <a:r>
              <a:rPr lang="zh-CN" altLang="en-US" sz="2130" dirty="0"/>
              <a:t>，</a:t>
            </a:r>
            <a:r>
              <a:rPr lang="zh-CN" altLang="en-US" sz="2130" dirty="0">
                <a:sym typeface="+mn-ea"/>
              </a:rPr>
              <a:t>③</a:t>
            </a:r>
            <a:r>
              <a:rPr lang="zh-CN" altLang="en-US" sz="2130" dirty="0">
                <a:solidFill>
                  <a:schemeClr val="accent6"/>
                </a:solidFill>
                <a:sym typeface="+mn-ea"/>
              </a:rPr>
              <a:t>非对称</a:t>
            </a:r>
            <a:r>
              <a:rPr lang="zh-CN" altLang="en-US" sz="2130" dirty="0">
                <a:sym typeface="+mn-ea"/>
              </a:rPr>
              <a:t>④</a:t>
            </a:r>
            <a:r>
              <a:rPr lang="zh-CN" altLang="en-US" sz="2130" dirty="0">
                <a:solidFill>
                  <a:schemeClr val="accent6"/>
                </a:solidFill>
              </a:rPr>
              <a:t>独享式</a:t>
            </a:r>
            <a:r>
              <a:rPr lang="zh-CN" altLang="en-US" sz="2130" dirty="0"/>
              <a:t>接入</a:t>
            </a:r>
          </a:p>
          <a:p>
            <a:pPr fontAlgn="auto">
              <a:lnSpc>
                <a:spcPct val="100000"/>
              </a:lnSpc>
            </a:pPr>
            <a:endParaRPr lang="zh-CN" altLang="en-US" sz="2130" dirty="0"/>
          </a:p>
          <a:p>
            <a:pPr fontAlgn="auto">
              <a:lnSpc>
                <a:spcPct val="100000"/>
              </a:lnSpc>
            </a:pPr>
            <a:r>
              <a:rPr lang="en-US" altLang="zh-CN" sz="2130" dirty="0"/>
              <a:t>3</a:t>
            </a:r>
            <a:r>
              <a:rPr lang="zh-CN" altLang="en-US" sz="2130" dirty="0"/>
              <a:t>、混合光纤同轴电缆</a:t>
            </a:r>
            <a:r>
              <a:rPr lang="en-US" altLang="zh-CN" sz="2130" dirty="0">
                <a:solidFill>
                  <a:schemeClr val="accent6"/>
                </a:solidFill>
              </a:rPr>
              <a:t>HFC</a:t>
            </a:r>
            <a:r>
              <a:rPr lang="zh-CN" altLang="en-US" sz="2130" dirty="0"/>
              <a:t>接入网络：</a:t>
            </a:r>
            <a:r>
              <a:rPr lang="zh-CN" altLang="en-US" sz="2130" dirty="0">
                <a:sym typeface="+mn-ea"/>
              </a:rPr>
              <a:t>①</a:t>
            </a:r>
            <a:r>
              <a:rPr lang="zh-CN" altLang="en-US" sz="2130" dirty="0"/>
              <a:t>利用</a:t>
            </a:r>
            <a:r>
              <a:rPr lang="zh-CN" altLang="en-US" sz="2130" dirty="0">
                <a:solidFill>
                  <a:schemeClr val="accent6"/>
                </a:solidFill>
              </a:rPr>
              <a:t>有线电视</a:t>
            </a:r>
            <a:r>
              <a:rPr lang="zh-CN" altLang="en-US" sz="2130" dirty="0"/>
              <a:t>网络接入的技术。</a:t>
            </a:r>
            <a:r>
              <a:rPr lang="zh-CN" altLang="en-US" sz="2130" dirty="0">
                <a:sym typeface="+mn-ea"/>
              </a:rPr>
              <a:t>②基于</a:t>
            </a:r>
            <a:r>
              <a:rPr lang="zh-CN" altLang="en-US" sz="2130" dirty="0">
                <a:solidFill>
                  <a:schemeClr val="accent6"/>
                </a:solidFill>
                <a:sym typeface="+mn-ea"/>
              </a:rPr>
              <a:t>频分多路复用</a:t>
            </a:r>
            <a:r>
              <a:rPr lang="zh-CN" altLang="en-US" sz="2130" dirty="0">
                <a:sym typeface="+mn-ea"/>
              </a:rPr>
              <a:t>技术。③</a:t>
            </a:r>
            <a:r>
              <a:rPr lang="zh-CN" altLang="en-US" sz="2130" dirty="0">
                <a:solidFill>
                  <a:schemeClr val="accent6"/>
                </a:solidFill>
                <a:sym typeface="+mn-ea"/>
              </a:rPr>
              <a:t>非对称</a:t>
            </a:r>
            <a:r>
              <a:rPr lang="zh-CN" altLang="en-US" sz="2130" dirty="0">
                <a:sym typeface="+mn-ea"/>
              </a:rPr>
              <a:t>。④</a:t>
            </a:r>
            <a:r>
              <a:rPr lang="zh-CN" altLang="en-US" sz="2130" dirty="0">
                <a:solidFill>
                  <a:schemeClr val="accent6"/>
                </a:solidFill>
                <a:sym typeface="+mn-ea"/>
              </a:rPr>
              <a:t>共享式</a:t>
            </a:r>
            <a:r>
              <a:rPr lang="zh-CN" altLang="en-US" sz="2130" dirty="0" smtClean="0">
                <a:sym typeface="+mn-ea"/>
              </a:rPr>
              <a:t>接入</a:t>
            </a:r>
            <a:endParaRPr lang="en-US" altLang="zh-CN" sz="2130" dirty="0" smtClean="0">
              <a:sym typeface="+mn-ea"/>
            </a:endParaRPr>
          </a:p>
          <a:p>
            <a:r>
              <a:rPr lang="zh-CN" altLang="en-US" sz="2130" dirty="0">
                <a:sym typeface="+mn-ea"/>
              </a:rPr>
              <a:t> </a:t>
            </a:r>
            <a:r>
              <a:rPr lang="zh-CN" altLang="en-US" sz="2130" dirty="0" smtClean="0">
                <a:sym typeface="+mn-ea"/>
              </a:rPr>
              <a:t>           </a:t>
            </a:r>
            <a:r>
              <a:rPr lang="zh-CN" altLang="en-US" sz="2130" dirty="0">
                <a:sym typeface="+mn-ea"/>
              </a:rPr>
              <a:t>了解</a:t>
            </a:r>
            <a:r>
              <a:rPr lang="zh-CN" altLang="en-US" sz="2130" dirty="0" smtClean="0">
                <a:sym typeface="+mn-ea"/>
              </a:rPr>
              <a:t>：</a:t>
            </a:r>
            <a:r>
              <a:rPr lang="zh-CN" altLang="en-US" sz="2130" dirty="0">
                <a:sym typeface="+mn-ea"/>
              </a:rPr>
              <a:t>混合光纤同轴电缆</a:t>
            </a:r>
            <a:r>
              <a:rPr lang="zh-CN" altLang="en-US" sz="2130" dirty="0" smtClean="0">
                <a:sym typeface="+mn-ea"/>
              </a:rPr>
              <a:t>网（</a:t>
            </a:r>
            <a:r>
              <a:rPr lang="en-US" altLang="zh-CN" sz="2130" dirty="0" smtClean="0">
                <a:solidFill>
                  <a:srgbClr val="FF3300"/>
                </a:solidFill>
                <a:sym typeface="+mn-ea"/>
              </a:rPr>
              <a:t>H</a:t>
            </a:r>
            <a:r>
              <a:rPr lang="en-US" altLang="zh-CN" sz="2130" dirty="0" smtClean="0">
                <a:sym typeface="+mn-ea"/>
              </a:rPr>
              <a:t>ybrid </a:t>
            </a:r>
            <a:r>
              <a:rPr lang="en-US" altLang="zh-CN" sz="2130" dirty="0">
                <a:solidFill>
                  <a:srgbClr val="FF3300"/>
                </a:solidFill>
                <a:sym typeface="+mn-ea"/>
              </a:rPr>
              <a:t>F</a:t>
            </a:r>
            <a:r>
              <a:rPr lang="en-US" altLang="zh-CN" sz="2130" dirty="0">
                <a:sym typeface="+mn-ea"/>
              </a:rPr>
              <a:t>iber</a:t>
            </a:r>
            <a:r>
              <a:rPr lang="zh-CN" altLang="en-US" sz="2130" dirty="0">
                <a:sym typeface="+mn-ea"/>
              </a:rPr>
              <a:t>－</a:t>
            </a:r>
            <a:r>
              <a:rPr lang="en-US" altLang="zh-CN" sz="2130" dirty="0" smtClean="0">
                <a:solidFill>
                  <a:srgbClr val="FF3300"/>
                </a:solidFill>
                <a:sym typeface="+mn-ea"/>
              </a:rPr>
              <a:t>C</a:t>
            </a:r>
            <a:r>
              <a:rPr lang="en-US" altLang="zh-CN" sz="2130" dirty="0" smtClean="0">
                <a:sym typeface="+mn-ea"/>
              </a:rPr>
              <a:t>oaxial</a:t>
            </a:r>
            <a:r>
              <a:rPr lang="zh-CN" altLang="en-US" sz="2130" dirty="0" smtClean="0">
                <a:sym typeface="+mn-ea"/>
              </a:rPr>
              <a:t>）</a:t>
            </a:r>
            <a:endParaRPr lang="zh-CN" altLang="en-US" sz="2130" dirty="0">
              <a:sym typeface="+mn-ea"/>
            </a:endParaRPr>
          </a:p>
          <a:p>
            <a:pPr fontAlgn="auto">
              <a:lnSpc>
                <a:spcPct val="100000"/>
              </a:lnSpc>
            </a:pPr>
            <a:endParaRPr lang="zh-CN" altLang="en-US" sz="2130" dirty="0">
              <a:sym typeface="+mn-ea"/>
            </a:endParaRPr>
          </a:p>
          <a:p>
            <a:pPr fontAlgn="auto">
              <a:lnSpc>
                <a:spcPct val="100000"/>
              </a:lnSpc>
            </a:pPr>
            <a:endParaRPr lang="zh-CN" altLang="en-US" sz="2130" dirty="0"/>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5" name="文本框 4"/>
          <p:cNvSpPr txBox="1"/>
          <p:nvPr/>
        </p:nvSpPr>
        <p:spPr>
          <a:xfrm>
            <a:off x="0" y="0"/>
            <a:ext cx="4221480" cy="368300"/>
          </a:xfrm>
          <a:prstGeom prst="rect">
            <a:avLst/>
          </a:prstGeom>
          <a:noFill/>
        </p:spPr>
        <p:txBody>
          <a:bodyPr wrap="none" rtlCol="0" anchor="t">
            <a:spAutoFit/>
          </a:bodyPr>
          <a:lstStyle/>
          <a:p>
            <a:pPr algn="l"/>
            <a:r>
              <a:rPr lang="en-US" altLang="zh-CN">
                <a:sym typeface="+mn-ea"/>
              </a:rPr>
              <a:t>1.2.2.</a:t>
            </a:r>
            <a:r>
              <a:rPr lang="en-US">
                <a:sym typeface="+mn-ea"/>
              </a:rPr>
              <a:t>3 </a:t>
            </a:r>
            <a:r>
              <a:rPr lang="zh-CN" altLang="en-US">
                <a:sym typeface="+mn-ea"/>
              </a:rPr>
              <a:t>混合光纤同轴电缆</a:t>
            </a:r>
            <a:r>
              <a:rPr lang="en-US" altLang="zh-CN">
                <a:solidFill>
                  <a:schemeClr val="tx1"/>
                </a:solidFill>
                <a:sym typeface="+mn-ea"/>
              </a:rPr>
              <a:t>HFC</a:t>
            </a:r>
            <a:r>
              <a:rPr lang="zh-CN" altLang="en-US">
                <a:sym typeface="+mn-ea"/>
              </a:rPr>
              <a:t>接入网络</a:t>
            </a:r>
            <a:r>
              <a:rPr lang="en-US">
                <a:sym typeface="+mn-ea"/>
              </a:rPr>
              <a:t> </a:t>
            </a:r>
            <a:endParaRPr lang="en-US" altLang="zh-CN">
              <a:solidFill>
                <a:schemeClr val="tx1"/>
              </a:solidFill>
              <a:sym typeface="+mn-ea"/>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30">
                <a:solidFill>
                  <a:schemeClr val="accent6"/>
                </a:solidFill>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30">
                <a:solidFill>
                  <a:schemeClr val="accent6"/>
                </a:solidFill>
              </a:rPr>
              <a:t>电话</a:t>
            </a:r>
            <a:r>
              <a:rPr lang="zh-CN" altLang="en-US" sz="2130"/>
              <a:t>网络接入。</a:t>
            </a:r>
            <a:r>
              <a:rPr lang="zh-CN" altLang="en-US" sz="2130">
                <a:sym typeface="+mn-ea"/>
              </a:rPr>
              <a:t>②</a:t>
            </a:r>
            <a:r>
              <a:rPr lang="zh-CN" altLang="en-US" sz="2130"/>
              <a:t>基于</a:t>
            </a:r>
            <a:r>
              <a:rPr lang="zh-CN" altLang="en-US" sz="2130">
                <a:solidFill>
                  <a:schemeClr val="accent6"/>
                </a:solidFill>
              </a:rPr>
              <a:t>频分多路复用技术</a:t>
            </a:r>
            <a:r>
              <a:rPr lang="zh-CN" altLang="en-US" sz="2130"/>
              <a:t>，</a:t>
            </a:r>
            <a:r>
              <a:rPr lang="zh-CN" altLang="en-US" sz="2130">
                <a:sym typeface="+mn-ea"/>
              </a:rPr>
              <a:t>③</a:t>
            </a:r>
            <a:r>
              <a:rPr lang="zh-CN" altLang="en-US" sz="2130">
                <a:solidFill>
                  <a:schemeClr val="accent6"/>
                </a:solidFill>
                <a:sym typeface="+mn-ea"/>
              </a:rPr>
              <a:t>非对称</a:t>
            </a:r>
            <a:r>
              <a:rPr lang="zh-CN" altLang="en-US" sz="2130">
                <a:sym typeface="+mn-ea"/>
              </a:rPr>
              <a:t>④</a:t>
            </a:r>
            <a:r>
              <a:rPr lang="zh-CN" altLang="en-US" sz="2130">
                <a:solidFill>
                  <a:schemeClr val="accent6"/>
                </a:solidFill>
              </a:rPr>
              <a:t>独享式</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30">
                <a:solidFill>
                  <a:schemeClr val="accent6"/>
                </a:solidFill>
              </a:rPr>
              <a:t>有线电视</a:t>
            </a:r>
            <a:r>
              <a:rPr lang="zh-CN" altLang="en-US" sz="2130"/>
              <a:t>网络接入的技术。</a:t>
            </a:r>
            <a:r>
              <a:rPr lang="zh-CN" altLang="en-US" sz="2130">
                <a:sym typeface="+mn-ea"/>
              </a:rPr>
              <a:t>②基于</a:t>
            </a:r>
            <a:r>
              <a:rPr lang="zh-CN" altLang="en-US" sz="2130">
                <a:solidFill>
                  <a:schemeClr val="accent6"/>
                </a:solidFill>
                <a:sym typeface="+mn-ea"/>
              </a:rPr>
              <a:t>频分多路复用</a:t>
            </a:r>
            <a:r>
              <a:rPr lang="zh-CN" altLang="en-US" sz="2130">
                <a:sym typeface="+mn-ea"/>
              </a:rPr>
              <a:t>技术。③</a:t>
            </a:r>
            <a:r>
              <a:rPr lang="zh-CN" altLang="en-US" sz="2130">
                <a:solidFill>
                  <a:schemeClr val="accent6"/>
                </a:solidFill>
                <a:sym typeface="+mn-ea"/>
              </a:rPr>
              <a:t>非对称</a:t>
            </a:r>
            <a:r>
              <a:rPr lang="zh-CN" altLang="en-US" sz="2130">
                <a:sym typeface="+mn-ea"/>
              </a:rPr>
              <a:t>。④</a:t>
            </a:r>
            <a:r>
              <a:rPr lang="zh-CN" altLang="en-US" sz="2130">
                <a:solidFill>
                  <a:schemeClr val="accent6"/>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30">
                <a:solidFill>
                  <a:schemeClr val="accent6"/>
                </a:solidFill>
              </a:rPr>
              <a:t>以太网</a:t>
            </a:r>
            <a:r>
              <a:rPr lang="zh-CN" altLang="en-US" sz="2130"/>
              <a:t>、</a:t>
            </a:r>
            <a:r>
              <a:rPr lang="en-US" altLang="zh-CN" sz="2130">
                <a:solidFill>
                  <a:schemeClr val="accent6"/>
                </a:solidFill>
              </a:rPr>
              <a:t>WiFi</a:t>
            </a:r>
            <a:r>
              <a:rPr lang="zh-CN" altLang="en-US" sz="2130"/>
              <a:t>等。</a:t>
            </a:r>
          </a:p>
          <a:p>
            <a:pPr fontAlgn="auto">
              <a:lnSpc>
                <a:spcPct val="100000"/>
              </a:lnSpc>
            </a:pPr>
            <a:endParaRPr lang="zh-CN" altLang="en-US" sz="2130"/>
          </a:p>
          <a:p>
            <a:pPr fontAlgn="auto">
              <a:lnSpc>
                <a:spcPct val="100000"/>
              </a:lnSpc>
            </a:pPr>
            <a:endParaRPr lang="zh-CN" altLang="en-US" sz="2130"/>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5" name="文本框 4"/>
          <p:cNvSpPr txBox="1"/>
          <p:nvPr/>
        </p:nvSpPr>
        <p:spPr>
          <a:xfrm>
            <a:off x="0" y="0"/>
            <a:ext cx="1630680" cy="368300"/>
          </a:xfrm>
          <a:prstGeom prst="rect">
            <a:avLst/>
          </a:prstGeom>
          <a:noFill/>
        </p:spPr>
        <p:txBody>
          <a:bodyPr wrap="none" rtlCol="0" anchor="t">
            <a:spAutoFit/>
          </a:bodyPr>
          <a:lstStyle/>
          <a:p>
            <a:pPr algn="l"/>
            <a:r>
              <a:rPr lang="en-US" altLang="zh-CN">
                <a:sym typeface="+mn-ea"/>
              </a:rPr>
              <a:t>1.2.2.</a:t>
            </a:r>
            <a:r>
              <a:rPr lang="en-US">
                <a:sym typeface="+mn-ea"/>
              </a:rPr>
              <a:t>4 </a:t>
            </a:r>
            <a:r>
              <a:rPr lang="zh-CN" altLang="en-US">
                <a:sym typeface="+mn-ea"/>
              </a:rPr>
              <a:t>局域网</a:t>
            </a:r>
            <a:endParaRPr lang="en-US">
              <a:solidFill>
                <a:schemeClr val="tx1"/>
              </a:solidFill>
              <a:sym typeface="+mn-ea"/>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30">
                <a:solidFill>
                  <a:schemeClr val="accent6"/>
                </a:solidFill>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30">
                <a:solidFill>
                  <a:schemeClr val="accent6"/>
                </a:solidFill>
              </a:rPr>
              <a:t>电话</a:t>
            </a:r>
            <a:r>
              <a:rPr lang="zh-CN" altLang="en-US" sz="2130"/>
              <a:t>网络接入。</a:t>
            </a:r>
            <a:r>
              <a:rPr lang="zh-CN" altLang="en-US" sz="2130">
                <a:sym typeface="+mn-ea"/>
              </a:rPr>
              <a:t>②</a:t>
            </a:r>
            <a:r>
              <a:rPr lang="zh-CN" altLang="en-US" sz="2130"/>
              <a:t>基于</a:t>
            </a:r>
            <a:r>
              <a:rPr lang="zh-CN" altLang="en-US" sz="2130">
                <a:solidFill>
                  <a:schemeClr val="accent6"/>
                </a:solidFill>
              </a:rPr>
              <a:t>频分多路复用技术</a:t>
            </a:r>
            <a:r>
              <a:rPr lang="zh-CN" altLang="en-US" sz="2130"/>
              <a:t>，</a:t>
            </a:r>
            <a:r>
              <a:rPr lang="zh-CN" altLang="en-US" sz="2130">
                <a:sym typeface="+mn-ea"/>
              </a:rPr>
              <a:t>③</a:t>
            </a:r>
            <a:r>
              <a:rPr lang="zh-CN" altLang="en-US" sz="2130">
                <a:solidFill>
                  <a:schemeClr val="accent6"/>
                </a:solidFill>
                <a:sym typeface="+mn-ea"/>
              </a:rPr>
              <a:t>非对称</a:t>
            </a:r>
            <a:r>
              <a:rPr lang="zh-CN" altLang="en-US" sz="2130">
                <a:sym typeface="+mn-ea"/>
              </a:rPr>
              <a:t>④</a:t>
            </a:r>
            <a:r>
              <a:rPr lang="zh-CN" altLang="en-US" sz="2130">
                <a:solidFill>
                  <a:schemeClr val="accent6"/>
                </a:solidFill>
              </a:rPr>
              <a:t>独享式</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30">
                <a:solidFill>
                  <a:schemeClr val="accent6"/>
                </a:solidFill>
              </a:rPr>
              <a:t>有线电视</a:t>
            </a:r>
            <a:r>
              <a:rPr lang="zh-CN" altLang="en-US" sz="2130"/>
              <a:t>网络接入的技术。</a:t>
            </a:r>
            <a:r>
              <a:rPr lang="zh-CN" altLang="en-US" sz="2130">
                <a:sym typeface="+mn-ea"/>
              </a:rPr>
              <a:t>②基于</a:t>
            </a:r>
            <a:r>
              <a:rPr lang="zh-CN" altLang="en-US" sz="2130">
                <a:solidFill>
                  <a:schemeClr val="accent6"/>
                </a:solidFill>
                <a:sym typeface="+mn-ea"/>
              </a:rPr>
              <a:t>频分多路复用</a:t>
            </a:r>
            <a:r>
              <a:rPr lang="zh-CN" altLang="en-US" sz="2130">
                <a:sym typeface="+mn-ea"/>
              </a:rPr>
              <a:t>技术。③</a:t>
            </a:r>
            <a:r>
              <a:rPr lang="zh-CN" altLang="en-US" sz="2130">
                <a:solidFill>
                  <a:schemeClr val="accent6"/>
                </a:solidFill>
                <a:sym typeface="+mn-ea"/>
              </a:rPr>
              <a:t>非对称</a:t>
            </a:r>
            <a:r>
              <a:rPr lang="zh-CN" altLang="en-US" sz="2130">
                <a:sym typeface="+mn-ea"/>
              </a:rPr>
              <a:t>。④</a:t>
            </a:r>
            <a:r>
              <a:rPr lang="zh-CN" altLang="en-US" sz="2130">
                <a:solidFill>
                  <a:schemeClr val="accent6"/>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30">
                <a:solidFill>
                  <a:schemeClr val="accent6"/>
                </a:solidFill>
              </a:rPr>
              <a:t>以太网</a:t>
            </a:r>
            <a:r>
              <a:rPr lang="zh-CN" altLang="en-US" sz="2130"/>
              <a:t>、</a:t>
            </a:r>
            <a:r>
              <a:rPr lang="en-US" altLang="zh-CN" sz="2130">
                <a:solidFill>
                  <a:schemeClr val="accent6"/>
                </a:solidFill>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11" name="文本框 10"/>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bg2"/>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bg2"/>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bg2"/>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bg2"/>
                </a:solidFill>
                <a:sym typeface="+mn-ea"/>
              </a:rPr>
              <a:t>非对称</a:t>
            </a:r>
            <a:r>
              <a:rPr lang="zh-CN" altLang="en-US" sz="2130">
                <a:sym typeface="+mn-ea"/>
              </a:rPr>
              <a:t>）④（</a:t>
            </a:r>
            <a:r>
              <a:rPr lang="zh-CN" altLang="en-US" sz="2125">
                <a:solidFill>
                  <a:schemeClr val="bg2"/>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bg2"/>
                </a:solidFill>
                <a:sym typeface="+mn-ea"/>
              </a:rPr>
              <a:t>有线电视</a:t>
            </a:r>
            <a:r>
              <a:rPr lang="zh-CN" altLang="en-US" sz="2130"/>
              <a:t>）网络接入的技术。</a:t>
            </a:r>
            <a:r>
              <a:rPr lang="zh-CN" altLang="en-US" sz="2130">
                <a:sym typeface="+mn-ea"/>
              </a:rPr>
              <a:t>②基于（</a:t>
            </a:r>
            <a:r>
              <a:rPr lang="zh-CN" altLang="en-US" sz="2125">
                <a:solidFill>
                  <a:schemeClr val="bg2"/>
                </a:solidFill>
                <a:sym typeface="+mn-ea"/>
              </a:rPr>
              <a:t>频分多路复用</a:t>
            </a:r>
            <a:r>
              <a:rPr lang="zh-CN" altLang="en-US" sz="2130">
                <a:sym typeface="+mn-ea"/>
              </a:rPr>
              <a:t>）技术。③（</a:t>
            </a:r>
            <a:r>
              <a:rPr lang="zh-CN" altLang="en-US" sz="2125">
                <a:solidFill>
                  <a:schemeClr val="bg2"/>
                </a:solidFill>
                <a:sym typeface="+mn-ea"/>
              </a:rPr>
              <a:t>非对称</a:t>
            </a:r>
            <a:r>
              <a:rPr lang="zh-CN" altLang="en-US" sz="2130">
                <a:sym typeface="+mn-ea"/>
              </a:rPr>
              <a:t>）。④（</a:t>
            </a:r>
            <a:r>
              <a:rPr lang="zh-CN" altLang="en-US" sz="2125">
                <a:solidFill>
                  <a:schemeClr val="bg2"/>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bg2"/>
                </a:solidFill>
                <a:sym typeface="+mn-ea"/>
              </a:rPr>
              <a:t>以太网</a:t>
            </a:r>
            <a:r>
              <a:rPr lang="zh-CN" altLang="en-US" sz="2130"/>
              <a:t>）、（</a:t>
            </a:r>
            <a:r>
              <a:rPr lang="en-US" altLang="zh-CN" sz="2125">
                <a:solidFill>
                  <a:schemeClr val="bg2"/>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4081780" y="3007995"/>
            <a:ext cx="7959725" cy="460375"/>
          </a:xfrm>
          <a:prstGeom prst="rect">
            <a:avLst/>
          </a:prstGeom>
          <a:noFill/>
        </p:spPr>
        <p:txBody>
          <a:bodyPr wrap="square" rtlCol="0">
            <a:spAutoFit/>
          </a:bodyPr>
          <a:lstStyle/>
          <a:p>
            <a:r>
              <a:rPr lang="zh-CN" altLang="en-US" sz="2400"/>
              <a:t>大家平时上网都做什么呢</a:t>
            </a:r>
          </a:p>
        </p:txBody>
      </p:sp>
    </p:spTree>
    <p:custDataLst>
      <p:tags r:id="rId1"/>
    </p:custDataLst>
    <p:extLst>
      <p:ext uri="{BB962C8B-B14F-4D97-AF65-F5344CB8AC3E}">
        <p14:creationId xmlns:p14="http://schemas.microsoft.com/office/powerpoint/2010/main" val="37367935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accent6"/>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bg2"/>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bg2"/>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bg2"/>
                </a:solidFill>
                <a:sym typeface="+mn-ea"/>
              </a:rPr>
              <a:t>非对称</a:t>
            </a:r>
            <a:r>
              <a:rPr lang="zh-CN" altLang="en-US" sz="2130">
                <a:sym typeface="+mn-ea"/>
              </a:rPr>
              <a:t>）④（</a:t>
            </a:r>
            <a:r>
              <a:rPr lang="zh-CN" altLang="en-US" sz="2125">
                <a:solidFill>
                  <a:schemeClr val="bg2"/>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bg2"/>
                </a:solidFill>
                <a:sym typeface="+mn-ea"/>
              </a:rPr>
              <a:t>有线电视</a:t>
            </a:r>
            <a:r>
              <a:rPr lang="zh-CN" altLang="en-US" sz="2130"/>
              <a:t>）网络接入的技术。</a:t>
            </a:r>
            <a:r>
              <a:rPr lang="zh-CN" altLang="en-US" sz="2130">
                <a:sym typeface="+mn-ea"/>
              </a:rPr>
              <a:t>②基于（</a:t>
            </a:r>
            <a:r>
              <a:rPr lang="zh-CN" altLang="en-US" sz="2125">
                <a:solidFill>
                  <a:schemeClr val="bg2"/>
                </a:solidFill>
                <a:sym typeface="+mn-ea"/>
              </a:rPr>
              <a:t>频分多路复用</a:t>
            </a:r>
            <a:r>
              <a:rPr lang="zh-CN" altLang="en-US" sz="2130">
                <a:sym typeface="+mn-ea"/>
              </a:rPr>
              <a:t>）技术。③（</a:t>
            </a:r>
            <a:r>
              <a:rPr lang="zh-CN" altLang="en-US" sz="2125">
                <a:solidFill>
                  <a:schemeClr val="bg2"/>
                </a:solidFill>
                <a:sym typeface="+mn-ea"/>
              </a:rPr>
              <a:t>非对称</a:t>
            </a:r>
            <a:r>
              <a:rPr lang="zh-CN" altLang="en-US" sz="2130">
                <a:sym typeface="+mn-ea"/>
              </a:rPr>
              <a:t>）。④（</a:t>
            </a:r>
            <a:r>
              <a:rPr lang="zh-CN" altLang="en-US" sz="2125">
                <a:solidFill>
                  <a:schemeClr val="bg2"/>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bg2"/>
                </a:solidFill>
                <a:sym typeface="+mn-ea"/>
              </a:rPr>
              <a:t>以太网</a:t>
            </a:r>
            <a:r>
              <a:rPr lang="zh-CN" altLang="en-US" sz="2130"/>
              <a:t>）、（</a:t>
            </a:r>
            <a:r>
              <a:rPr lang="en-US" altLang="zh-CN" sz="2125">
                <a:solidFill>
                  <a:schemeClr val="bg2"/>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accent6"/>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accent6"/>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accent6"/>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bg2"/>
                </a:solidFill>
                <a:sym typeface="+mn-ea"/>
              </a:rPr>
              <a:t>非对称</a:t>
            </a:r>
            <a:r>
              <a:rPr lang="zh-CN" altLang="en-US" sz="2130">
                <a:sym typeface="+mn-ea"/>
              </a:rPr>
              <a:t>）④（</a:t>
            </a:r>
            <a:r>
              <a:rPr lang="zh-CN" altLang="en-US" sz="2125">
                <a:solidFill>
                  <a:schemeClr val="bg2"/>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bg2"/>
                </a:solidFill>
                <a:sym typeface="+mn-ea"/>
              </a:rPr>
              <a:t>有线电视</a:t>
            </a:r>
            <a:r>
              <a:rPr lang="zh-CN" altLang="en-US" sz="2130"/>
              <a:t>）网络接入的技术。</a:t>
            </a:r>
            <a:r>
              <a:rPr lang="zh-CN" altLang="en-US" sz="2130">
                <a:sym typeface="+mn-ea"/>
              </a:rPr>
              <a:t>②基于（</a:t>
            </a:r>
            <a:r>
              <a:rPr lang="zh-CN" altLang="en-US" sz="2125">
                <a:solidFill>
                  <a:schemeClr val="bg2"/>
                </a:solidFill>
                <a:sym typeface="+mn-ea"/>
              </a:rPr>
              <a:t>频分多路复用</a:t>
            </a:r>
            <a:r>
              <a:rPr lang="zh-CN" altLang="en-US" sz="2130">
                <a:sym typeface="+mn-ea"/>
              </a:rPr>
              <a:t>）技术。③（</a:t>
            </a:r>
            <a:r>
              <a:rPr lang="zh-CN" altLang="en-US" sz="2125">
                <a:solidFill>
                  <a:schemeClr val="bg2"/>
                </a:solidFill>
                <a:sym typeface="+mn-ea"/>
              </a:rPr>
              <a:t>非对称</a:t>
            </a:r>
            <a:r>
              <a:rPr lang="zh-CN" altLang="en-US" sz="2130">
                <a:sym typeface="+mn-ea"/>
              </a:rPr>
              <a:t>）。④（</a:t>
            </a:r>
            <a:r>
              <a:rPr lang="zh-CN" altLang="en-US" sz="2125">
                <a:solidFill>
                  <a:schemeClr val="bg2"/>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bg2"/>
                </a:solidFill>
                <a:sym typeface="+mn-ea"/>
              </a:rPr>
              <a:t>以太网</a:t>
            </a:r>
            <a:r>
              <a:rPr lang="zh-CN" altLang="en-US" sz="2130"/>
              <a:t>）、（</a:t>
            </a:r>
            <a:r>
              <a:rPr lang="en-US" altLang="zh-CN" sz="2125">
                <a:solidFill>
                  <a:schemeClr val="bg2"/>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accent6"/>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accent6"/>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accent6"/>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accent6"/>
                </a:solidFill>
                <a:sym typeface="+mn-ea"/>
              </a:rPr>
              <a:t>非对称</a:t>
            </a:r>
            <a:r>
              <a:rPr lang="zh-CN" altLang="en-US" sz="2130">
                <a:sym typeface="+mn-ea"/>
              </a:rPr>
              <a:t>）④（</a:t>
            </a:r>
            <a:r>
              <a:rPr lang="zh-CN" altLang="en-US" sz="2125">
                <a:solidFill>
                  <a:schemeClr val="bg2"/>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bg2"/>
                </a:solidFill>
                <a:sym typeface="+mn-ea"/>
              </a:rPr>
              <a:t>有线电视</a:t>
            </a:r>
            <a:r>
              <a:rPr lang="zh-CN" altLang="en-US" sz="2130"/>
              <a:t>）网络接入的技术。</a:t>
            </a:r>
            <a:r>
              <a:rPr lang="zh-CN" altLang="en-US" sz="2130">
                <a:sym typeface="+mn-ea"/>
              </a:rPr>
              <a:t>②基于（</a:t>
            </a:r>
            <a:r>
              <a:rPr lang="zh-CN" altLang="en-US" sz="2125">
                <a:solidFill>
                  <a:schemeClr val="bg2"/>
                </a:solidFill>
                <a:sym typeface="+mn-ea"/>
              </a:rPr>
              <a:t>频分多路复用</a:t>
            </a:r>
            <a:r>
              <a:rPr lang="zh-CN" altLang="en-US" sz="2130">
                <a:sym typeface="+mn-ea"/>
              </a:rPr>
              <a:t>）技术。③（</a:t>
            </a:r>
            <a:r>
              <a:rPr lang="zh-CN" altLang="en-US" sz="2125">
                <a:solidFill>
                  <a:schemeClr val="bg2"/>
                </a:solidFill>
                <a:sym typeface="+mn-ea"/>
              </a:rPr>
              <a:t>非对称</a:t>
            </a:r>
            <a:r>
              <a:rPr lang="zh-CN" altLang="en-US" sz="2130">
                <a:sym typeface="+mn-ea"/>
              </a:rPr>
              <a:t>）。④（</a:t>
            </a:r>
            <a:r>
              <a:rPr lang="zh-CN" altLang="en-US" sz="2125">
                <a:solidFill>
                  <a:schemeClr val="bg2"/>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bg2"/>
                </a:solidFill>
                <a:sym typeface="+mn-ea"/>
              </a:rPr>
              <a:t>以太网</a:t>
            </a:r>
            <a:r>
              <a:rPr lang="zh-CN" altLang="en-US" sz="2130"/>
              <a:t>）、（</a:t>
            </a:r>
            <a:r>
              <a:rPr lang="en-US" altLang="zh-CN" sz="2125">
                <a:solidFill>
                  <a:schemeClr val="bg2"/>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accent6"/>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accent6"/>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accent6"/>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accent6"/>
                </a:solidFill>
                <a:sym typeface="+mn-ea"/>
              </a:rPr>
              <a:t>非对称</a:t>
            </a:r>
            <a:r>
              <a:rPr lang="zh-CN" altLang="en-US" sz="2130">
                <a:sym typeface="+mn-ea"/>
              </a:rPr>
              <a:t>）④（</a:t>
            </a:r>
            <a:r>
              <a:rPr lang="zh-CN" altLang="en-US" sz="2125">
                <a:solidFill>
                  <a:schemeClr val="accent6"/>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bg2"/>
                </a:solidFill>
                <a:sym typeface="+mn-ea"/>
              </a:rPr>
              <a:t>有线电视</a:t>
            </a:r>
            <a:r>
              <a:rPr lang="zh-CN" altLang="en-US" sz="2130"/>
              <a:t>）网络接入的技术。</a:t>
            </a:r>
            <a:r>
              <a:rPr lang="zh-CN" altLang="en-US" sz="2130">
                <a:sym typeface="+mn-ea"/>
              </a:rPr>
              <a:t>②基于（</a:t>
            </a:r>
            <a:r>
              <a:rPr lang="zh-CN" altLang="en-US" sz="2125">
                <a:solidFill>
                  <a:schemeClr val="bg2"/>
                </a:solidFill>
                <a:sym typeface="+mn-ea"/>
              </a:rPr>
              <a:t>频分多路复用</a:t>
            </a:r>
            <a:r>
              <a:rPr lang="zh-CN" altLang="en-US" sz="2130">
                <a:sym typeface="+mn-ea"/>
              </a:rPr>
              <a:t>）技术。③（</a:t>
            </a:r>
            <a:r>
              <a:rPr lang="zh-CN" altLang="en-US" sz="2125">
                <a:solidFill>
                  <a:schemeClr val="bg2"/>
                </a:solidFill>
                <a:sym typeface="+mn-ea"/>
              </a:rPr>
              <a:t>非对称</a:t>
            </a:r>
            <a:r>
              <a:rPr lang="zh-CN" altLang="en-US" sz="2130">
                <a:sym typeface="+mn-ea"/>
              </a:rPr>
              <a:t>）。④（</a:t>
            </a:r>
            <a:r>
              <a:rPr lang="zh-CN" altLang="en-US" sz="2125">
                <a:solidFill>
                  <a:schemeClr val="bg2"/>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bg2"/>
                </a:solidFill>
                <a:sym typeface="+mn-ea"/>
              </a:rPr>
              <a:t>以太网</a:t>
            </a:r>
            <a:r>
              <a:rPr lang="zh-CN" altLang="en-US" sz="2130"/>
              <a:t>）、（</a:t>
            </a:r>
            <a:r>
              <a:rPr lang="en-US" altLang="zh-CN" sz="2125">
                <a:solidFill>
                  <a:schemeClr val="bg2"/>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accent6"/>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accent6"/>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accent6"/>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accent6"/>
                </a:solidFill>
                <a:sym typeface="+mn-ea"/>
              </a:rPr>
              <a:t>非对称</a:t>
            </a:r>
            <a:r>
              <a:rPr lang="zh-CN" altLang="en-US" sz="2130">
                <a:sym typeface="+mn-ea"/>
              </a:rPr>
              <a:t>）④（</a:t>
            </a:r>
            <a:r>
              <a:rPr lang="zh-CN" altLang="en-US" sz="2125">
                <a:solidFill>
                  <a:schemeClr val="accent6"/>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accent6"/>
                </a:solidFill>
                <a:sym typeface="+mn-ea"/>
              </a:rPr>
              <a:t>有线电视</a:t>
            </a:r>
            <a:r>
              <a:rPr lang="zh-CN" altLang="en-US" sz="2130"/>
              <a:t>）网络接入的技术。</a:t>
            </a:r>
            <a:r>
              <a:rPr lang="zh-CN" altLang="en-US" sz="2130">
                <a:sym typeface="+mn-ea"/>
              </a:rPr>
              <a:t>②基于（</a:t>
            </a:r>
            <a:r>
              <a:rPr lang="zh-CN" altLang="en-US" sz="2125">
                <a:solidFill>
                  <a:schemeClr val="accent6"/>
                </a:solidFill>
                <a:sym typeface="+mn-ea"/>
              </a:rPr>
              <a:t>频分多路复用</a:t>
            </a:r>
            <a:r>
              <a:rPr lang="zh-CN" altLang="en-US" sz="2130">
                <a:sym typeface="+mn-ea"/>
              </a:rPr>
              <a:t>）技术。③（</a:t>
            </a:r>
            <a:r>
              <a:rPr lang="zh-CN" altLang="en-US" sz="2125">
                <a:solidFill>
                  <a:schemeClr val="accent6"/>
                </a:solidFill>
                <a:sym typeface="+mn-ea"/>
              </a:rPr>
              <a:t>非对称</a:t>
            </a:r>
            <a:r>
              <a:rPr lang="zh-CN" altLang="en-US" sz="2130">
                <a:sym typeface="+mn-ea"/>
              </a:rPr>
              <a:t>）。④（</a:t>
            </a:r>
            <a:r>
              <a:rPr lang="zh-CN" altLang="en-US" sz="2125">
                <a:solidFill>
                  <a:schemeClr val="accent6"/>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bg2"/>
                </a:solidFill>
                <a:sym typeface="+mn-ea"/>
              </a:rPr>
              <a:t>以太网</a:t>
            </a:r>
            <a:r>
              <a:rPr lang="zh-CN" altLang="en-US" sz="2130"/>
              <a:t>）、（</a:t>
            </a:r>
            <a:r>
              <a:rPr lang="en-US" altLang="zh-CN" sz="2125">
                <a:solidFill>
                  <a:schemeClr val="bg2"/>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4" name="文本框 3"/>
          <p:cNvSpPr txBox="1"/>
          <p:nvPr/>
        </p:nvSpPr>
        <p:spPr>
          <a:xfrm>
            <a:off x="0" y="0"/>
            <a:ext cx="2316480" cy="368300"/>
          </a:xfrm>
          <a:prstGeom prst="rect">
            <a:avLst/>
          </a:prstGeom>
          <a:noFill/>
        </p:spPr>
        <p:txBody>
          <a:bodyPr wrap="none" rtlCol="0" anchor="t">
            <a:spAutoFit/>
          </a:bodyPr>
          <a:lstStyle/>
          <a:p>
            <a:pPr algn="l"/>
            <a:r>
              <a:rPr lang="en-US" altLang="zh-CN">
                <a:sym typeface="+mn-ea"/>
              </a:rPr>
              <a:t>1.2.2.5 </a:t>
            </a:r>
            <a:r>
              <a:rPr lang="zh-CN" altLang="en-US">
                <a:sym typeface="+mn-ea"/>
              </a:rPr>
              <a:t>移动接入网络</a:t>
            </a:r>
            <a:endParaRPr lang="en-US">
              <a:sym typeface="+mn-ea"/>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1.2.2 </a:t>
            </a:r>
            <a:r>
              <a:rPr lang="zh-CN" altLang="en-US" sz="2400"/>
              <a:t>接入网络</a:t>
            </a:r>
          </a:p>
        </p:txBody>
      </p:sp>
      <p:sp>
        <p:nvSpPr>
          <p:cNvPr id="10" name="文本框 9"/>
          <p:cNvSpPr txBox="1"/>
          <p:nvPr/>
        </p:nvSpPr>
        <p:spPr>
          <a:xfrm>
            <a:off x="818515" y="1974850"/>
            <a:ext cx="9869170" cy="4022725"/>
          </a:xfrm>
          <a:prstGeom prst="rect">
            <a:avLst/>
          </a:prstGeom>
          <a:noFill/>
        </p:spPr>
        <p:txBody>
          <a:bodyPr wrap="square" rtlCol="0">
            <a:spAutoFit/>
          </a:bodyPr>
          <a:lstStyle/>
          <a:p>
            <a:pPr fontAlgn="auto">
              <a:lnSpc>
                <a:spcPct val="100000"/>
              </a:lnSpc>
            </a:pPr>
            <a:r>
              <a:rPr lang="en-US" altLang="zh-CN" sz="2130"/>
              <a:t>1</a:t>
            </a:r>
            <a:r>
              <a:rPr lang="zh-CN" altLang="en-US" sz="2130"/>
              <a:t>、电话拨号接入：利用（</a:t>
            </a:r>
            <a:r>
              <a:rPr lang="zh-CN" altLang="en-US" sz="2125">
                <a:solidFill>
                  <a:schemeClr val="accent6"/>
                </a:solidFill>
                <a:sym typeface="+mn-ea"/>
              </a:rPr>
              <a:t>电话</a:t>
            </a:r>
            <a:r>
              <a:rPr lang="zh-CN" altLang="en-US" sz="2130"/>
              <a:t>）网络接入。</a:t>
            </a:r>
          </a:p>
          <a:p>
            <a:pPr fontAlgn="auto">
              <a:lnSpc>
                <a:spcPct val="100000"/>
              </a:lnSpc>
            </a:pPr>
            <a:endParaRPr lang="zh-CN" altLang="en-US" sz="2130"/>
          </a:p>
          <a:p>
            <a:pPr fontAlgn="auto">
              <a:lnSpc>
                <a:spcPct val="150000"/>
              </a:lnSpc>
            </a:pPr>
            <a:r>
              <a:rPr lang="en-US" altLang="zh-CN" sz="2130"/>
              <a:t>2</a:t>
            </a:r>
            <a:r>
              <a:rPr lang="zh-CN" altLang="en-US" sz="2130"/>
              <a:t>、</a:t>
            </a:r>
            <a:r>
              <a:rPr lang="zh-CN" altLang="en-US" sz="2130">
                <a:solidFill>
                  <a:schemeClr val="tx1"/>
                </a:solidFill>
              </a:rPr>
              <a:t>非对称</a:t>
            </a:r>
            <a:r>
              <a:rPr lang="zh-CN" altLang="en-US" sz="2130"/>
              <a:t>数字用户线路</a:t>
            </a:r>
            <a:r>
              <a:rPr lang="en-US" altLang="zh-CN" sz="2130">
                <a:solidFill>
                  <a:schemeClr val="accent6"/>
                </a:solidFill>
              </a:rPr>
              <a:t>ADSL</a:t>
            </a:r>
            <a:r>
              <a:rPr lang="zh-CN" altLang="en-US" sz="2130"/>
              <a:t>：①利用（</a:t>
            </a:r>
            <a:r>
              <a:rPr lang="zh-CN" altLang="en-US" sz="2125">
                <a:solidFill>
                  <a:schemeClr val="accent6"/>
                </a:solidFill>
                <a:sym typeface="+mn-ea"/>
              </a:rPr>
              <a:t>电话</a:t>
            </a:r>
            <a:r>
              <a:rPr lang="zh-CN" altLang="en-US" sz="2130"/>
              <a:t>）网络接入。</a:t>
            </a:r>
            <a:r>
              <a:rPr lang="zh-CN" altLang="en-US" sz="2130">
                <a:sym typeface="+mn-ea"/>
              </a:rPr>
              <a:t>②</a:t>
            </a:r>
            <a:r>
              <a:rPr lang="zh-CN" altLang="en-US" sz="2130"/>
              <a:t>基于（</a:t>
            </a:r>
            <a:r>
              <a:rPr lang="zh-CN" altLang="en-US" sz="2125">
                <a:solidFill>
                  <a:schemeClr val="accent6"/>
                </a:solidFill>
                <a:sym typeface="+mn-ea"/>
              </a:rPr>
              <a:t>频分多路复用</a:t>
            </a:r>
            <a:r>
              <a:rPr lang="zh-CN" altLang="en-US" sz="2130"/>
              <a:t>）</a:t>
            </a:r>
            <a:r>
              <a:rPr lang="zh-CN" altLang="en-US" sz="2130">
                <a:solidFill>
                  <a:schemeClr val="accent6"/>
                </a:solidFill>
              </a:rPr>
              <a:t>技术</a:t>
            </a:r>
            <a:r>
              <a:rPr lang="zh-CN" altLang="en-US" sz="2130"/>
              <a:t>，</a:t>
            </a:r>
            <a:r>
              <a:rPr lang="zh-CN" altLang="en-US" sz="2130">
                <a:sym typeface="+mn-ea"/>
              </a:rPr>
              <a:t>③（</a:t>
            </a:r>
            <a:r>
              <a:rPr lang="zh-CN" altLang="en-US" sz="2130">
                <a:solidFill>
                  <a:schemeClr val="accent6"/>
                </a:solidFill>
                <a:sym typeface="+mn-ea"/>
              </a:rPr>
              <a:t>非对称</a:t>
            </a:r>
            <a:r>
              <a:rPr lang="zh-CN" altLang="en-US" sz="2130">
                <a:sym typeface="+mn-ea"/>
              </a:rPr>
              <a:t>）④（</a:t>
            </a:r>
            <a:r>
              <a:rPr lang="zh-CN" altLang="en-US" sz="2125">
                <a:solidFill>
                  <a:schemeClr val="accent6"/>
                </a:solidFill>
                <a:sym typeface="+mn-ea"/>
              </a:rPr>
              <a:t>独享式</a:t>
            </a:r>
            <a:r>
              <a:rPr lang="zh-CN" altLang="en-US" sz="2130">
                <a:sym typeface="+mn-ea"/>
              </a:rPr>
              <a:t>）</a:t>
            </a:r>
            <a:r>
              <a:rPr lang="zh-CN" altLang="en-US" sz="2130"/>
              <a:t>接入</a:t>
            </a:r>
          </a:p>
          <a:p>
            <a:pPr fontAlgn="auto">
              <a:lnSpc>
                <a:spcPct val="100000"/>
              </a:lnSpc>
            </a:pPr>
            <a:endParaRPr lang="zh-CN" altLang="en-US" sz="2130"/>
          </a:p>
          <a:p>
            <a:pPr fontAlgn="auto">
              <a:lnSpc>
                <a:spcPct val="100000"/>
              </a:lnSpc>
            </a:pPr>
            <a:r>
              <a:rPr lang="en-US" altLang="zh-CN" sz="2130"/>
              <a:t>3</a:t>
            </a:r>
            <a:r>
              <a:rPr lang="zh-CN" altLang="en-US" sz="2130"/>
              <a:t>、混合光纤同轴电缆</a:t>
            </a:r>
            <a:r>
              <a:rPr lang="en-US" altLang="zh-CN" sz="2130">
                <a:solidFill>
                  <a:schemeClr val="accent6"/>
                </a:solidFill>
              </a:rPr>
              <a:t>HFC</a:t>
            </a:r>
            <a:r>
              <a:rPr lang="zh-CN" altLang="en-US" sz="2130"/>
              <a:t>接入网络：</a:t>
            </a:r>
            <a:r>
              <a:rPr lang="zh-CN" altLang="en-US" sz="2130">
                <a:sym typeface="+mn-ea"/>
              </a:rPr>
              <a:t>①</a:t>
            </a:r>
            <a:r>
              <a:rPr lang="zh-CN" altLang="en-US" sz="2130"/>
              <a:t>利用（</a:t>
            </a:r>
            <a:r>
              <a:rPr lang="zh-CN" altLang="en-US" sz="2125">
                <a:solidFill>
                  <a:schemeClr val="accent6"/>
                </a:solidFill>
                <a:sym typeface="+mn-ea"/>
              </a:rPr>
              <a:t>有线电视</a:t>
            </a:r>
            <a:r>
              <a:rPr lang="zh-CN" altLang="en-US" sz="2130"/>
              <a:t>）网络接入的技术。</a:t>
            </a:r>
            <a:r>
              <a:rPr lang="zh-CN" altLang="en-US" sz="2130">
                <a:sym typeface="+mn-ea"/>
              </a:rPr>
              <a:t>②基于（</a:t>
            </a:r>
            <a:r>
              <a:rPr lang="zh-CN" altLang="en-US" sz="2125">
                <a:solidFill>
                  <a:schemeClr val="accent6"/>
                </a:solidFill>
                <a:sym typeface="+mn-ea"/>
              </a:rPr>
              <a:t>频分多路复用</a:t>
            </a:r>
            <a:r>
              <a:rPr lang="zh-CN" altLang="en-US" sz="2130">
                <a:sym typeface="+mn-ea"/>
              </a:rPr>
              <a:t>）技术。③（</a:t>
            </a:r>
            <a:r>
              <a:rPr lang="zh-CN" altLang="en-US" sz="2125">
                <a:solidFill>
                  <a:schemeClr val="accent6"/>
                </a:solidFill>
                <a:sym typeface="+mn-ea"/>
              </a:rPr>
              <a:t>非对称</a:t>
            </a:r>
            <a:r>
              <a:rPr lang="zh-CN" altLang="en-US" sz="2130">
                <a:sym typeface="+mn-ea"/>
              </a:rPr>
              <a:t>）。④（</a:t>
            </a:r>
            <a:r>
              <a:rPr lang="zh-CN" altLang="en-US" sz="2125">
                <a:solidFill>
                  <a:schemeClr val="accent6"/>
                </a:solidFill>
                <a:sym typeface="+mn-ea"/>
              </a:rPr>
              <a:t>共享式</a:t>
            </a:r>
            <a:r>
              <a:rPr lang="zh-CN" altLang="en-US" sz="2130">
                <a:sym typeface="+mn-ea"/>
              </a:rPr>
              <a:t>）接入</a:t>
            </a:r>
          </a:p>
          <a:p>
            <a:pPr fontAlgn="auto">
              <a:lnSpc>
                <a:spcPct val="100000"/>
              </a:lnSpc>
            </a:pPr>
            <a:endParaRPr lang="zh-CN" altLang="en-US" sz="2130">
              <a:sym typeface="+mn-ea"/>
            </a:endParaRPr>
          </a:p>
          <a:p>
            <a:pPr fontAlgn="auto">
              <a:lnSpc>
                <a:spcPct val="100000"/>
              </a:lnSpc>
            </a:pPr>
            <a:r>
              <a:rPr lang="en-US" altLang="zh-CN" sz="2130"/>
              <a:t>4</a:t>
            </a:r>
            <a:r>
              <a:rPr lang="zh-CN" altLang="en-US" sz="2130"/>
              <a:t>、局域网：典型的局域网技术是（</a:t>
            </a:r>
            <a:r>
              <a:rPr lang="zh-CN" altLang="en-US" sz="2125">
                <a:solidFill>
                  <a:schemeClr val="accent6"/>
                </a:solidFill>
                <a:sym typeface="+mn-ea"/>
              </a:rPr>
              <a:t>以太网</a:t>
            </a:r>
            <a:r>
              <a:rPr lang="zh-CN" altLang="en-US" sz="2130"/>
              <a:t>）、（</a:t>
            </a:r>
            <a:r>
              <a:rPr lang="en-US" altLang="zh-CN" sz="2125">
                <a:solidFill>
                  <a:schemeClr val="accent6"/>
                </a:solidFill>
                <a:sym typeface="+mn-ea"/>
              </a:rPr>
              <a:t>WiFi</a:t>
            </a:r>
            <a:r>
              <a:rPr lang="zh-CN" altLang="en-US" sz="2130"/>
              <a:t>）等。</a:t>
            </a:r>
          </a:p>
          <a:p>
            <a:pPr fontAlgn="auto">
              <a:lnSpc>
                <a:spcPct val="100000"/>
              </a:lnSpc>
            </a:pPr>
            <a:endParaRPr lang="zh-CN" altLang="en-US" sz="2130"/>
          </a:p>
          <a:p>
            <a:pPr fontAlgn="auto">
              <a:lnSpc>
                <a:spcPct val="100000"/>
              </a:lnSpc>
            </a:pPr>
            <a:r>
              <a:rPr lang="en-US" altLang="zh-CN" sz="2130"/>
              <a:t>5</a:t>
            </a:r>
            <a:r>
              <a:rPr lang="zh-CN" altLang="en-US" sz="2130"/>
              <a:t>、移动接入网络：利用移动通信网络，如</a:t>
            </a:r>
            <a:r>
              <a:rPr lang="en-US" altLang="zh-CN" sz="2130"/>
              <a:t>3G/4G/5G</a:t>
            </a:r>
            <a:r>
              <a:rPr lang="zh-CN" altLang="en-US" sz="2130"/>
              <a:t>网络。</a:t>
            </a:r>
          </a:p>
        </p:txBody>
      </p:sp>
      <p:sp>
        <p:nvSpPr>
          <p:cNvPr id="3" name="文本框 2"/>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6" name="左大括号 5"/>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solidFill>
                  <a:schemeClr val="accent6"/>
                </a:solidFill>
              </a:rPr>
              <a:t>接入网络</a:t>
            </a:r>
            <a:endParaRPr lang="zh-CN" altLang="en-US"/>
          </a:p>
          <a:p>
            <a:endParaRPr lang="zh-CN" altLang="en-US"/>
          </a:p>
          <a:p>
            <a:r>
              <a:rPr lang="zh-CN" altLang="en-US"/>
              <a:t>网络核心</a:t>
            </a:r>
          </a:p>
        </p:txBody>
      </p:sp>
      <p:sp>
        <p:nvSpPr>
          <p:cNvPr id="11" name="文本框 10"/>
          <p:cNvSpPr txBox="1"/>
          <p:nvPr/>
        </p:nvSpPr>
        <p:spPr>
          <a:xfrm>
            <a:off x="0" y="0"/>
            <a:ext cx="1668780" cy="368300"/>
          </a:xfrm>
          <a:prstGeom prst="rect">
            <a:avLst/>
          </a:prstGeom>
          <a:noFill/>
        </p:spPr>
        <p:txBody>
          <a:bodyPr wrap="none" rtlCol="0" anchor="t">
            <a:spAutoFit/>
          </a:bodyPr>
          <a:lstStyle/>
          <a:p>
            <a:r>
              <a:rPr lang="en-US" altLang="zh-CN">
                <a:sym typeface="+mn-ea"/>
              </a:rPr>
              <a:t>1.2.2 </a:t>
            </a:r>
            <a:r>
              <a:rPr lang="zh-CN" altLang="en-US">
                <a:sym typeface="+mn-ea"/>
              </a:rPr>
              <a:t>接入网络</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1.2.3 </a:t>
            </a:r>
            <a:r>
              <a:rPr lang="zh-CN" altLang="en-US" sz="2400"/>
              <a:t>网络核心</a:t>
            </a:r>
          </a:p>
        </p:txBody>
      </p:sp>
      <p:sp>
        <p:nvSpPr>
          <p:cNvPr id="3" name="文本框 2"/>
          <p:cNvSpPr txBox="1"/>
          <p:nvPr/>
        </p:nvSpPr>
        <p:spPr>
          <a:xfrm>
            <a:off x="0" y="0"/>
            <a:ext cx="1668780" cy="368300"/>
          </a:xfrm>
          <a:prstGeom prst="rect">
            <a:avLst/>
          </a:prstGeom>
          <a:noFill/>
        </p:spPr>
        <p:txBody>
          <a:bodyPr wrap="none" rtlCol="0" anchor="t">
            <a:spAutoFit/>
          </a:bodyPr>
          <a:lstStyle/>
          <a:p>
            <a:r>
              <a:rPr lang="en-US" altLang="zh-CN">
                <a:sym typeface="+mn-ea"/>
              </a:rPr>
              <a:t>1.2.3 </a:t>
            </a:r>
            <a:r>
              <a:rPr lang="zh-CN" altLang="en-US">
                <a:sym typeface="+mn-ea"/>
              </a:rPr>
              <a:t>网络核心</a:t>
            </a:r>
            <a:endParaRPr lang="zh-CN" altLang="en-US"/>
          </a:p>
        </p:txBody>
      </p:sp>
      <p:sp>
        <p:nvSpPr>
          <p:cNvPr id="6" name="文本框 5"/>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7" name="左大括号 6"/>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t>接入网络</a:t>
            </a:r>
          </a:p>
          <a:p>
            <a:endParaRPr lang="zh-CN" altLang="en-US"/>
          </a:p>
          <a:p>
            <a:r>
              <a:rPr lang="zh-CN" altLang="en-US">
                <a:solidFill>
                  <a:schemeClr val="accent6"/>
                </a:solidFill>
              </a:rPr>
              <a:t>网络核心</a:t>
            </a:r>
          </a:p>
        </p:txBody>
      </p:sp>
      <p:pic>
        <p:nvPicPr>
          <p:cNvPr id="4" name="图片 3"/>
          <p:cNvPicPr>
            <a:picLocks noChangeAspect="1"/>
          </p:cNvPicPr>
          <p:nvPr/>
        </p:nvPicPr>
        <p:blipFill>
          <a:blip r:embed="rId3"/>
          <a:stretch>
            <a:fillRect/>
          </a:stretch>
        </p:blipFill>
        <p:spPr>
          <a:xfrm>
            <a:off x="2915285" y="1807210"/>
            <a:ext cx="5319395" cy="3799840"/>
          </a:xfrm>
          <a:prstGeom prst="rect">
            <a:avLst/>
          </a:prstGeom>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nvSpPr>
        <p:spPr>
          <a:xfrm>
            <a:off x="647700" y="280670"/>
            <a:ext cx="4124325" cy="1443990"/>
          </a:xfrm>
          <a:prstGeom prst="rect">
            <a:avLst/>
          </a:prstGeom>
        </p:spPr>
        <p:txBody>
          <a:bodyPr vert="horz" lIns="91440" tIns="45720" rIns="91440" bIns="45720" rtlCol="0" anchor="ctr" anchorCtr="0">
            <a:normAutofit fontScale="85000" lnSpcReduction="20000"/>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marL="0" indent="0" fontAlgn="auto">
              <a:lnSpc>
                <a:spcPct val="150000"/>
              </a:lnSpc>
              <a:buNone/>
            </a:pPr>
            <a:r>
              <a:rPr lang="en-US" altLang="zh-CN" sz="4000" b="0">
                <a:latin typeface="方正清刻本悦宋简体" panose="02000000000000000000" charset="-122"/>
                <a:ea typeface="方正清刻本悦宋简体" panose="02000000000000000000" charset="-122"/>
                <a:cs typeface="方正清刻本悦宋简体" panose="02000000000000000000" charset="-122"/>
              </a:rPr>
              <a:t>1.2 </a:t>
            </a:r>
            <a:r>
              <a:rPr lang="zh-CN" altLang="en-US" sz="4000" b="0">
                <a:latin typeface="方正清刻本悦宋简体" panose="02000000000000000000" charset="-122"/>
                <a:ea typeface="方正清刻本悦宋简体" panose="02000000000000000000" charset="-122"/>
                <a:cs typeface="方正清刻本悦宋简体" panose="02000000000000000000" charset="-122"/>
              </a:rPr>
              <a:t>计算机网络结构</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a:p>
          <a:p>
            <a:pPr marL="0" indent="0" fontAlgn="auto">
              <a:lnSpc>
                <a:spcPct val="150000"/>
              </a:lnSpc>
              <a:buNone/>
            </a:pPr>
            <a:r>
              <a:rPr lang="zh-CN" altLang="en-US">
                <a:sym typeface="+mn-ea"/>
              </a:rPr>
              <a:t>           </a:t>
            </a:r>
            <a:endParaRPr lang="en-US" altLang="zh-CN"/>
          </a:p>
          <a:p>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9" name="文本框 8"/>
          <p:cNvSpPr txBox="1"/>
          <p:nvPr/>
        </p:nvSpPr>
        <p:spPr>
          <a:xfrm>
            <a:off x="845820" y="1264920"/>
            <a:ext cx="2170430" cy="460375"/>
          </a:xfrm>
          <a:prstGeom prst="rect">
            <a:avLst/>
          </a:prstGeom>
          <a:noFill/>
        </p:spPr>
        <p:txBody>
          <a:bodyPr wrap="square" rtlCol="0">
            <a:spAutoFit/>
          </a:bodyPr>
          <a:lstStyle/>
          <a:p>
            <a:r>
              <a:rPr lang="en-US" altLang="zh-CN" sz="2400"/>
              <a:t>1.2.3 </a:t>
            </a:r>
            <a:r>
              <a:rPr lang="zh-CN" altLang="en-US" sz="2400"/>
              <a:t>网络核心</a:t>
            </a:r>
          </a:p>
        </p:txBody>
      </p:sp>
      <p:sp>
        <p:nvSpPr>
          <p:cNvPr id="10" name="文本框 9"/>
          <p:cNvSpPr txBox="1"/>
          <p:nvPr/>
        </p:nvSpPr>
        <p:spPr>
          <a:xfrm>
            <a:off x="845820" y="5523865"/>
            <a:ext cx="9869170" cy="1073785"/>
          </a:xfrm>
          <a:prstGeom prst="rect">
            <a:avLst/>
          </a:prstGeom>
          <a:noFill/>
        </p:spPr>
        <p:txBody>
          <a:bodyPr wrap="square" rtlCol="0">
            <a:spAutoFit/>
          </a:bodyPr>
          <a:lstStyle/>
          <a:p>
            <a:pPr fontAlgn="auto">
              <a:lnSpc>
                <a:spcPct val="150000"/>
              </a:lnSpc>
            </a:pPr>
            <a:r>
              <a:rPr lang="zh-CN" altLang="en-US" sz="2130"/>
              <a:t>网络核心是由</a:t>
            </a:r>
            <a:r>
              <a:rPr lang="zh-CN" altLang="en-US" sz="2130">
                <a:solidFill>
                  <a:srgbClr val="FF0000"/>
                </a:solidFill>
              </a:rPr>
              <a:t>通信链路互连的分组交换设备</a:t>
            </a:r>
            <a:r>
              <a:rPr lang="zh-CN" altLang="en-US" sz="2130"/>
              <a:t>构成的网络，作用是实现网络边缘中主机之间的</a:t>
            </a:r>
            <a:r>
              <a:rPr lang="zh-CN" altLang="en-US" sz="2130">
                <a:solidFill>
                  <a:srgbClr val="FF0000"/>
                </a:solidFill>
              </a:rPr>
              <a:t>中继与转发</a:t>
            </a:r>
            <a:r>
              <a:rPr lang="zh-CN" altLang="en-US" sz="2130"/>
              <a:t>。</a:t>
            </a:r>
          </a:p>
        </p:txBody>
      </p:sp>
      <p:sp>
        <p:nvSpPr>
          <p:cNvPr id="3" name="文本框 2"/>
          <p:cNvSpPr txBox="1"/>
          <p:nvPr/>
        </p:nvSpPr>
        <p:spPr>
          <a:xfrm>
            <a:off x="0" y="0"/>
            <a:ext cx="1668780" cy="368300"/>
          </a:xfrm>
          <a:prstGeom prst="rect">
            <a:avLst/>
          </a:prstGeom>
          <a:noFill/>
        </p:spPr>
        <p:txBody>
          <a:bodyPr wrap="none" rtlCol="0" anchor="t">
            <a:spAutoFit/>
          </a:bodyPr>
          <a:lstStyle/>
          <a:p>
            <a:r>
              <a:rPr lang="en-US" altLang="zh-CN">
                <a:sym typeface="+mn-ea"/>
              </a:rPr>
              <a:t>1.2.3 </a:t>
            </a:r>
            <a:r>
              <a:rPr lang="zh-CN" altLang="en-US">
                <a:sym typeface="+mn-ea"/>
              </a:rPr>
              <a:t>网络核心</a:t>
            </a:r>
            <a:endParaRPr lang="zh-CN" altLang="en-US"/>
          </a:p>
        </p:txBody>
      </p:sp>
      <p:sp>
        <p:nvSpPr>
          <p:cNvPr id="6" name="文本框 5"/>
          <p:cNvSpPr txBox="1"/>
          <p:nvPr/>
        </p:nvSpPr>
        <p:spPr>
          <a:xfrm>
            <a:off x="9130665" y="888365"/>
            <a:ext cx="2293620" cy="368300"/>
          </a:xfrm>
          <a:prstGeom prst="rect">
            <a:avLst/>
          </a:prstGeom>
          <a:noFill/>
        </p:spPr>
        <p:txBody>
          <a:bodyPr wrap="square" rtlCol="0">
            <a:spAutoFit/>
          </a:bodyPr>
          <a:lstStyle/>
          <a:p>
            <a:r>
              <a:rPr lang="zh-CN" altLang="en-US"/>
              <a:t>计算机网络结构</a:t>
            </a:r>
          </a:p>
        </p:txBody>
      </p:sp>
      <p:sp>
        <p:nvSpPr>
          <p:cNvPr id="7" name="左大括号 6"/>
          <p:cNvSpPr/>
          <p:nvPr/>
        </p:nvSpPr>
        <p:spPr>
          <a:xfrm>
            <a:off x="10918825" y="437515"/>
            <a:ext cx="81915" cy="129667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10962640" y="330835"/>
            <a:ext cx="1898015" cy="1476375"/>
          </a:xfrm>
          <a:prstGeom prst="rect">
            <a:avLst/>
          </a:prstGeom>
          <a:noFill/>
        </p:spPr>
        <p:txBody>
          <a:bodyPr wrap="square" rtlCol="0">
            <a:spAutoFit/>
          </a:bodyPr>
          <a:lstStyle/>
          <a:p>
            <a:r>
              <a:rPr lang="zh-CN" altLang="en-US">
                <a:solidFill>
                  <a:schemeClr val="tx1"/>
                </a:solidFill>
              </a:rPr>
              <a:t>网络边缘</a:t>
            </a:r>
            <a:endParaRPr lang="zh-CN" altLang="en-US">
              <a:solidFill>
                <a:schemeClr val="accent6"/>
              </a:solidFill>
            </a:endParaRPr>
          </a:p>
          <a:p>
            <a:endParaRPr lang="zh-CN" altLang="en-US"/>
          </a:p>
          <a:p>
            <a:r>
              <a:rPr lang="zh-CN" altLang="en-US"/>
              <a:t>接入网络</a:t>
            </a:r>
          </a:p>
          <a:p>
            <a:endParaRPr lang="zh-CN" altLang="en-US"/>
          </a:p>
          <a:p>
            <a:r>
              <a:rPr lang="zh-CN" altLang="en-US">
                <a:solidFill>
                  <a:schemeClr val="accent6"/>
                </a:solidFill>
              </a:rPr>
              <a:t>网络核心</a:t>
            </a:r>
          </a:p>
        </p:txBody>
      </p:sp>
      <p:pic>
        <p:nvPicPr>
          <p:cNvPr id="4" name="图片 3"/>
          <p:cNvPicPr>
            <a:picLocks noChangeAspect="1"/>
          </p:cNvPicPr>
          <p:nvPr/>
        </p:nvPicPr>
        <p:blipFill>
          <a:blip r:embed="rId3"/>
          <a:stretch>
            <a:fillRect/>
          </a:stretch>
        </p:blipFill>
        <p:spPr>
          <a:xfrm>
            <a:off x="2915285" y="1807210"/>
            <a:ext cx="5319395" cy="3799840"/>
          </a:xfrm>
          <a:prstGeom prst="rect">
            <a:avLst/>
          </a:prstGeom>
        </p:spPr>
      </p:pic>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3" name="TextBox 2"/>
          <p:cNvSpPr txBox="1"/>
          <p:nvPr/>
        </p:nvSpPr>
        <p:spPr>
          <a:xfrm>
            <a:off x="1387366" y="1860331"/>
            <a:ext cx="8324193" cy="313932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大规模现代计算机网络的结构不包括（）</a:t>
            </a:r>
          </a:p>
          <a:p>
            <a:pPr>
              <a:lnSpc>
                <a:spcPct val="150000"/>
              </a:lnSpc>
            </a:pPr>
            <a:r>
              <a:rPr lang="en-US" altLang="zh-CN" sz="2400" dirty="0">
                <a:latin typeface="微软雅黑" panose="020B0503020204020204" charset="-122"/>
                <a:ea typeface="微软雅黑" panose="020B0503020204020204" charset="-122"/>
              </a:rPr>
              <a:t>A:</a:t>
            </a:r>
            <a:r>
              <a:rPr lang="zh-CN" altLang="en-US" sz="2400" dirty="0">
                <a:latin typeface="微软雅黑" panose="020B0503020204020204" charset="-122"/>
                <a:ea typeface="微软雅黑" panose="020B0503020204020204" charset="-122"/>
              </a:rPr>
              <a:t>网络底层</a:t>
            </a:r>
          </a:p>
          <a:p>
            <a:pPr>
              <a:lnSpc>
                <a:spcPct val="150000"/>
              </a:lnSpc>
            </a:pP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网络边缘</a:t>
            </a: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接入网络</a:t>
            </a:r>
          </a:p>
          <a:p>
            <a:pPr>
              <a:lnSpc>
                <a:spcPct val="150000"/>
              </a:lnSpc>
            </a:pP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网络核心</a:t>
            </a:r>
          </a:p>
          <a:p>
            <a:endParaRPr lang="zh-CN" alt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3" name="TextBox 2"/>
          <p:cNvSpPr txBox="1"/>
          <p:nvPr/>
        </p:nvSpPr>
        <p:spPr>
          <a:xfrm>
            <a:off x="1387366" y="1860331"/>
            <a:ext cx="8324193" cy="313932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大规模现代计算机网络的结构不包括</a:t>
            </a:r>
            <a:r>
              <a:rPr lang="zh-CN" altLang="en-US" sz="2400" dirty="0" smtClean="0">
                <a:latin typeface="微软雅黑" panose="020B0503020204020204" charset="-122"/>
                <a:ea typeface="微软雅黑" panose="020B0503020204020204" charset="-122"/>
              </a:rPr>
              <a:t>（</a:t>
            </a:r>
            <a:r>
              <a:rPr lang="en-US" altLang="zh-CN" sz="2400" dirty="0" smtClean="0">
                <a:solidFill>
                  <a:srgbClr val="C00000"/>
                </a:solidFill>
                <a:latin typeface="微软雅黑" panose="020B0503020204020204" charset="-122"/>
                <a:ea typeface="微软雅黑" panose="020B0503020204020204" charset="-122"/>
              </a:rPr>
              <a:t>A</a:t>
            </a:r>
            <a:r>
              <a:rPr lang="zh-CN" altLang="en-US" sz="2400" dirty="0" smtClean="0">
                <a:latin typeface="微软雅黑" panose="020B0503020204020204" charset="-122"/>
                <a:ea typeface="微软雅黑" panose="020B0503020204020204" charset="-122"/>
              </a:rPr>
              <a:t>）</a:t>
            </a:r>
            <a:endParaRPr lang="zh-CN" altLang="en-US" sz="2400" dirty="0">
              <a:latin typeface="微软雅黑" panose="020B0503020204020204" charset="-122"/>
              <a:ea typeface="微软雅黑" panose="020B0503020204020204" charset="-122"/>
            </a:endParaRPr>
          </a:p>
          <a:p>
            <a:pPr>
              <a:lnSpc>
                <a:spcPct val="150000"/>
              </a:lnSpc>
            </a:pPr>
            <a:r>
              <a:rPr lang="en-US" altLang="zh-CN" sz="2400" dirty="0">
                <a:solidFill>
                  <a:srgbClr val="C00000"/>
                </a:solidFill>
                <a:latin typeface="微软雅黑" panose="020B0503020204020204" charset="-122"/>
                <a:ea typeface="微软雅黑" panose="020B0503020204020204" charset="-122"/>
              </a:rPr>
              <a:t>A:</a:t>
            </a:r>
            <a:r>
              <a:rPr lang="zh-CN" altLang="en-US" sz="2400" dirty="0">
                <a:solidFill>
                  <a:srgbClr val="C00000"/>
                </a:solidFill>
                <a:latin typeface="微软雅黑" panose="020B0503020204020204" charset="-122"/>
                <a:ea typeface="微软雅黑" panose="020B0503020204020204" charset="-122"/>
              </a:rPr>
              <a:t>网络底层</a:t>
            </a:r>
          </a:p>
          <a:p>
            <a:pPr>
              <a:lnSpc>
                <a:spcPct val="150000"/>
              </a:lnSpc>
            </a:pPr>
            <a:r>
              <a:rPr lang="en-US" altLang="zh-CN" sz="2400" dirty="0">
                <a:latin typeface="微软雅黑" panose="020B0503020204020204" charset="-122"/>
                <a:ea typeface="微软雅黑" panose="020B0503020204020204" charset="-122"/>
              </a:rPr>
              <a:t>B:</a:t>
            </a:r>
            <a:r>
              <a:rPr lang="zh-CN" altLang="en-US" sz="2400" dirty="0">
                <a:latin typeface="微软雅黑" panose="020B0503020204020204" charset="-122"/>
                <a:ea typeface="微软雅黑" panose="020B0503020204020204" charset="-122"/>
              </a:rPr>
              <a:t>网络边缘</a:t>
            </a:r>
          </a:p>
          <a:p>
            <a:pPr>
              <a:lnSpc>
                <a:spcPct val="150000"/>
              </a:lnSpc>
            </a:pPr>
            <a:r>
              <a:rPr lang="en-US" altLang="zh-CN" sz="2400" dirty="0">
                <a:latin typeface="微软雅黑" panose="020B0503020204020204" charset="-122"/>
                <a:ea typeface="微软雅黑" panose="020B0503020204020204" charset="-122"/>
              </a:rPr>
              <a:t>C:</a:t>
            </a:r>
            <a:r>
              <a:rPr lang="zh-CN" altLang="en-US" sz="2400" dirty="0">
                <a:latin typeface="微软雅黑" panose="020B0503020204020204" charset="-122"/>
                <a:ea typeface="微软雅黑" panose="020B0503020204020204" charset="-122"/>
              </a:rPr>
              <a:t>接入网络</a:t>
            </a:r>
          </a:p>
          <a:p>
            <a:pPr>
              <a:lnSpc>
                <a:spcPct val="150000"/>
              </a:lnSpc>
            </a:pPr>
            <a:r>
              <a:rPr lang="en-US" altLang="zh-CN" sz="2400" dirty="0">
                <a:latin typeface="微软雅黑" panose="020B0503020204020204" charset="-122"/>
                <a:ea typeface="微软雅黑" panose="020B0503020204020204" charset="-122"/>
              </a:rPr>
              <a:t>D:</a:t>
            </a:r>
            <a:r>
              <a:rPr lang="zh-CN" altLang="en-US" sz="2400" dirty="0">
                <a:latin typeface="微软雅黑" panose="020B0503020204020204" charset="-122"/>
                <a:ea typeface="微软雅黑" panose="020B0503020204020204" charset="-122"/>
              </a:rPr>
              <a:t>网络核心</a:t>
            </a:r>
          </a:p>
          <a:p>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1257300" y="2643505"/>
            <a:ext cx="2600325" cy="1571625"/>
          </a:xfrm>
          <a:prstGeom prst="rect">
            <a:avLst/>
          </a:prstGeom>
        </p:spPr>
      </p:pic>
      <p:pic>
        <p:nvPicPr>
          <p:cNvPr id="5" name="图片 4"/>
          <p:cNvPicPr>
            <a:picLocks noChangeAspect="1"/>
          </p:cNvPicPr>
          <p:nvPr/>
        </p:nvPicPr>
        <p:blipFill>
          <a:blip r:embed="rId4"/>
          <a:stretch>
            <a:fillRect/>
          </a:stretch>
        </p:blipFill>
        <p:spPr>
          <a:xfrm>
            <a:off x="4900930" y="2643505"/>
            <a:ext cx="2419350" cy="1343025"/>
          </a:xfrm>
          <a:prstGeom prst="rect">
            <a:avLst/>
          </a:prstGeom>
        </p:spPr>
      </p:pic>
      <p:pic>
        <p:nvPicPr>
          <p:cNvPr id="6" name="图片 5"/>
          <p:cNvPicPr>
            <a:picLocks noChangeAspect="1"/>
          </p:cNvPicPr>
          <p:nvPr/>
        </p:nvPicPr>
        <p:blipFill>
          <a:blip r:embed="rId5"/>
          <a:stretch>
            <a:fillRect/>
          </a:stretch>
        </p:blipFill>
        <p:spPr>
          <a:xfrm>
            <a:off x="8806815" y="2581275"/>
            <a:ext cx="1504950" cy="1466850"/>
          </a:xfrm>
          <a:prstGeom prst="rect">
            <a:avLst/>
          </a:prstGeom>
        </p:spPr>
      </p:pic>
    </p:spTree>
    <p:custDataLst>
      <p:tags r:id="rId1"/>
    </p:custData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3" name="TextBox 2"/>
          <p:cNvSpPr txBox="1"/>
          <p:nvPr/>
        </p:nvSpPr>
        <p:spPr>
          <a:xfrm>
            <a:off x="1387366" y="1860331"/>
            <a:ext cx="8324193"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在接入网络技术中，以太网和</a:t>
            </a:r>
            <a:r>
              <a:rPr lang="en-US" altLang="zh-CN" sz="2400" dirty="0">
                <a:latin typeface="微软雅黑" panose="020B0503020204020204" charset="-122"/>
                <a:ea typeface="微软雅黑" panose="020B0503020204020204" charset="-122"/>
              </a:rPr>
              <a:t>Wi-Fi</a:t>
            </a:r>
            <a:r>
              <a:rPr lang="zh-CN" altLang="en-US" sz="2400" dirty="0">
                <a:latin typeface="微软雅黑" panose="020B0503020204020204" charset="-122"/>
                <a:ea typeface="微软雅黑" panose="020B0503020204020204" charset="-122"/>
              </a:rPr>
              <a:t>是典型的（）技术。</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3" name="TextBox 2"/>
          <p:cNvSpPr txBox="1"/>
          <p:nvPr/>
        </p:nvSpPr>
        <p:spPr>
          <a:xfrm>
            <a:off x="1387366" y="1873666"/>
            <a:ext cx="8797158" cy="646331"/>
          </a:xfrm>
          <a:prstGeom prst="rect">
            <a:avLst/>
          </a:prstGeom>
          <a:noFill/>
        </p:spPr>
        <p:txBody>
          <a:bodyPr wrap="square" rtlCol="0">
            <a:spAutoFit/>
          </a:bodyPr>
          <a:lstStyle/>
          <a:p>
            <a:pPr>
              <a:lnSpc>
                <a:spcPct val="150000"/>
              </a:lnSpc>
            </a:pPr>
            <a:r>
              <a:rPr lang="zh-CN" altLang="en-US" sz="2400" dirty="0">
                <a:latin typeface="微软雅黑" panose="020B0503020204020204" charset="-122"/>
                <a:ea typeface="微软雅黑" panose="020B0503020204020204" charset="-122"/>
              </a:rPr>
              <a:t>在接入网络技术中，以太网和</a:t>
            </a:r>
            <a:r>
              <a:rPr lang="en-US" altLang="zh-CN" sz="2400" dirty="0">
                <a:latin typeface="微软雅黑" panose="020B0503020204020204" charset="-122"/>
                <a:ea typeface="微软雅黑" panose="020B0503020204020204" charset="-122"/>
              </a:rPr>
              <a:t>Wi-Fi</a:t>
            </a:r>
            <a:r>
              <a:rPr lang="zh-CN" altLang="en-US" sz="2400" dirty="0">
                <a:latin typeface="微软雅黑" panose="020B0503020204020204" charset="-122"/>
                <a:ea typeface="微软雅黑" panose="020B0503020204020204" charset="-122"/>
              </a:rPr>
              <a:t>是典型的</a:t>
            </a:r>
            <a:r>
              <a:rPr lang="zh-CN" altLang="en-US" sz="2400" dirty="0" smtClean="0">
                <a:latin typeface="微软雅黑" panose="020B0503020204020204" charset="-122"/>
                <a:ea typeface="微软雅黑" panose="020B0503020204020204" charset="-122"/>
              </a:rPr>
              <a:t>（</a:t>
            </a:r>
            <a:r>
              <a:rPr lang="zh-CN" altLang="en-US" sz="2400" dirty="0" smtClean="0">
                <a:solidFill>
                  <a:srgbClr val="FF3300"/>
                </a:solidFill>
                <a:latin typeface="微软雅黑" panose="020B0503020204020204" charset="-122"/>
                <a:ea typeface="微软雅黑" panose="020B0503020204020204" charset="-122"/>
              </a:rPr>
              <a:t>局域网</a:t>
            </a:r>
            <a:r>
              <a:rPr lang="zh-CN" altLang="en-US" sz="2400" dirty="0" smtClean="0">
                <a:latin typeface="微软雅黑" panose="020B0503020204020204" charset="-122"/>
                <a:ea typeface="微软雅黑" panose="020B0503020204020204" charset="-122"/>
              </a:rPr>
              <a:t>）</a:t>
            </a:r>
            <a:r>
              <a:rPr lang="zh-CN" altLang="en-US" sz="2400" dirty="0">
                <a:latin typeface="微软雅黑" panose="020B0503020204020204" charset="-122"/>
                <a:ea typeface="微软雅黑" panose="020B0503020204020204" charset="-122"/>
              </a:rPr>
              <a:t>技术。</a:t>
            </a:r>
            <a:endParaRPr lang="zh-CN" altLang="en-US" dirty="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2" name="文本框 1"/>
          <p:cNvSpPr txBox="1"/>
          <p:nvPr/>
        </p:nvSpPr>
        <p:spPr>
          <a:xfrm>
            <a:off x="1604010" y="1721485"/>
            <a:ext cx="7823200" cy="3600986"/>
          </a:xfrm>
          <a:prstGeom prst="rect">
            <a:avLst/>
          </a:prstGeom>
          <a:noFill/>
        </p:spPr>
        <p:txBody>
          <a:bodyPr wrap="square" rtlCol="0" anchor="t">
            <a:spAutoFit/>
          </a:bodyPr>
          <a:lstStyle/>
          <a:p>
            <a:pPr fontAlgn="auto">
              <a:lnSpc>
                <a:spcPct val="150000"/>
              </a:lnSpc>
            </a:pPr>
            <a:r>
              <a:rPr lang="zh-CN" altLang="en-US" sz="2000"/>
              <a:t>在接入网络技术中，对于ADSL和HFC接入网络技术的关系中，说法错误的是（</a:t>
            </a:r>
            <a:r>
              <a:rPr lang="en-US" altLang="zh-CN" sz="2000" dirty="0">
                <a:solidFill>
                  <a:schemeClr val="bg2"/>
                </a:solidFill>
              </a:rPr>
              <a:t>A</a:t>
            </a:r>
            <a:r>
              <a:rPr lang="zh-CN" altLang="en-US" sz="2000" dirty="0"/>
              <a:t>）</a:t>
            </a:r>
          </a:p>
          <a:p>
            <a:pPr fontAlgn="auto">
              <a:lnSpc>
                <a:spcPct val="150000"/>
              </a:lnSpc>
            </a:pPr>
            <a:endParaRPr lang="zh-CN" altLang="en-US" sz="2000" dirty="0"/>
          </a:p>
          <a:p>
            <a:r>
              <a:rPr lang="zh-CN" altLang="en-US" sz="2000" dirty="0">
                <a:solidFill>
                  <a:schemeClr val="tx1"/>
                </a:solidFill>
              </a:rPr>
              <a:t>A:都是利用现有的电话网络实现的接入网络</a:t>
            </a:r>
            <a:endParaRPr lang="zh-CN" altLang="en-US" sz="2000" dirty="0"/>
          </a:p>
          <a:p>
            <a:endParaRPr lang="zh-CN" altLang="en-US" sz="2000" dirty="0"/>
          </a:p>
          <a:p>
            <a:r>
              <a:rPr lang="zh-CN" altLang="en-US" sz="2000" dirty="0"/>
              <a:t>B:都是基于频分多路复用（FDM）技术实现的线路共享</a:t>
            </a:r>
          </a:p>
          <a:p>
            <a:endParaRPr lang="zh-CN" altLang="en-US" sz="2000" dirty="0"/>
          </a:p>
          <a:p>
            <a:r>
              <a:rPr lang="zh-CN" altLang="en-US" sz="2000" dirty="0"/>
              <a:t>C:都是“非对称”的</a:t>
            </a:r>
          </a:p>
          <a:p>
            <a:endParaRPr lang="zh-CN" altLang="en-US" sz="2000" dirty="0"/>
          </a:p>
          <a:p>
            <a:r>
              <a:rPr lang="zh-CN" altLang="en-US" sz="2000" dirty="0"/>
              <a:t>D:ADSL是独享式接入，HFC接入是共享式接入。</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2" name="文本框 1"/>
          <p:cNvSpPr txBox="1"/>
          <p:nvPr/>
        </p:nvSpPr>
        <p:spPr>
          <a:xfrm>
            <a:off x="1604010" y="1721485"/>
            <a:ext cx="7823200" cy="3600986"/>
          </a:xfrm>
          <a:prstGeom prst="rect">
            <a:avLst/>
          </a:prstGeom>
          <a:noFill/>
        </p:spPr>
        <p:txBody>
          <a:bodyPr wrap="square" rtlCol="0" anchor="t">
            <a:spAutoFit/>
          </a:bodyPr>
          <a:lstStyle/>
          <a:p>
            <a:pPr fontAlgn="auto">
              <a:lnSpc>
                <a:spcPct val="150000"/>
              </a:lnSpc>
            </a:pPr>
            <a:r>
              <a:rPr lang="zh-CN" altLang="en-US" sz="2000" dirty="0"/>
              <a:t>在接入网络技术中，对于ADSL和HFC接入网络技术的关系中，说法错误的是（</a:t>
            </a:r>
            <a:r>
              <a:rPr lang="en-US" altLang="zh-CN" sz="2000" dirty="0">
                <a:solidFill>
                  <a:srgbClr val="FF3300"/>
                </a:solidFill>
              </a:rPr>
              <a:t>A</a:t>
            </a:r>
            <a:r>
              <a:rPr lang="zh-CN" altLang="en-US" sz="2000" dirty="0"/>
              <a:t>）</a:t>
            </a:r>
          </a:p>
          <a:p>
            <a:pPr fontAlgn="auto">
              <a:lnSpc>
                <a:spcPct val="150000"/>
              </a:lnSpc>
            </a:pPr>
            <a:endParaRPr lang="zh-CN" altLang="en-US" sz="2000" dirty="0"/>
          </a:p>
          <a:p>
            <a:r>
              <a:rPr lang="zh-CN" altLang="en-US" sz="2000" dirty="0">
                <a:solidFill>
                  <a:schemeClr val="accent6"/>
                </a:solidFill>
              </a:rPr>
              <a:t>A:都是利用现有的电话网络实现的接入网络</a:t>
            </a:r>
            <a:endParaRPr lang="zh-CN" altLang="en-US" sz="2000" dirty="0"/>
          </a:p>
          <a:p>
            <a:endParaRPr lang="zh-CN" altLang="en-US" sz="2000" dirty="0"/>
          </a:p>
          <a:p>
            <a:r>
              <a:rPr lang="zh-CN" altLang="en-US" sz="2000" dirty="0"/>
              <a:t>B:都是基于频分多路复用（FDM）技术实现的线路共享</a:t>
            </a:r>
          </a:p>
          <a:p>
            <a:endParaRPr lang="zh-CN" altLang="en-US" sz="2000" dirty="0"/>
          </a:p>
          <a:p>
            <a:r>
              <a:rPr lang="zh-CN" altLang="en-US" sz="2000" dirty="0"/>
              <a:t>C:都是“非对称”的</a:t>
            </a:r>
          </a:p>
          <a:p>
            <a:endParaRPr lang="zh-CN" altLang="en-US" sz="2000" dirty="0"/>
          </a:p>
          <a:p>
            <a:r>
              <a:rPr lang="zh-CN" altLang="en-US" sz="2000" dirty="0"/>
              <a:t>D:ADSL是独享式接入，HFC接入是共享式接入。</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2" name="文本框 1"/>
          <p:cNvSpPr txBox="1"/>
          <p:nvPr/>
        </p:nvSpPr>
        <p:spPr>
          <a:xfrm>
            <a:off x="1604010" y="1721485"/>
            <a:ext cx="7823200" cy="3785652"/>
          </a:xfrm>
          <a:prstGeom prst="rect">
            <a:avLst/>
          </a:prstGeom>
          <a:noFill/>
        </p:spPr>
        <p:txBody>
          <a:bodyPr wrap="square" rtlCol="0" anchor="t">
            <a:spAutoFit/>
          </a:bodyPr>
          <a:lstStyle/>
          <a:p>
            <a:pPr fontAlgn="auto">
              <a:lnSpc>
                <a:spcPct val="150000"/>
              </a:lnSpc>
            </a:pPr>
            <a:r>
              <a:rPr sz="2000"/>
              <a:t>在接入网络技术中，关于非对称数字用户线路ADSL的说法中错误的是（</a:t>
            </a:r>
            <a:r>
              <a:rPr lang="en-US" sz="2000">
                <a:solidFill>
                  <a:schemeClr val="bg2"/>
                </a:solidFill>
              </a:rPr>
              <a:t>B</a:t>
            </a:r>
            <a:r>
              <a:rPr sz="2000"/>
              <a:t>）</a:t>
            </a:r>
          </a:p>
          <a:p>
            <a:pPr fontAlgn="auto">
              <a:lnSpc>
                <a:spcPct val="150000"/>
              </a:lnSpc>
            </a:pPr>
            <a:endParaRPr sz="2000" dirty="0"/>
          </a:p>
          <a:p>
            <a:pPr fontAlgn="auto">
              <a:lnSpc>
                <a:spcPct val="150000"/>
              </a:lnSpc>
            </a:pPr>
            <a:r>
              <a:rPr sz="2000" dirty="0"/>
              <a:t>A:ADSL是利用现有的电话网络实现的接入网络</a:t>
            </a:r>
          </a:p>
          <a:p>
            <a:pPr fontAlgn="auto">
              <a:lnSpc>
                <a:spcPct val="150000"/>
              </a:lnSpc>
            </a:pPr>
            <a:r>
              <a:rPr sz="2000" dirty="0">
                <a:solidFill>
                  <a:schemeClr val="tx1"/>
                </a:solidFill>
              </a:rPr>
              <a:t>B:ADSL基于时分多路复用技术实现电话语音通信与网络数据传输共享一条用户线路</a:t>
            </a:r>
            <a:endParaRPr sz="2000" dirty="0">
              <a:solidFill>
                <a:schemeClr val="accent6"/>
              </a:solidFill>
            </a:endParaRPr>
          </a:p>
          <a:p>
            <a:pPr fontAlgn="auto">
              <a:lnSpc>
                <a:spcPct val="150000"/>
              </a:lnSpc>
            </a:pPr>
            <a:r>
              <a:rPr sz="2000" dirty="0"/>
              <a:t>C:在ADSL接入网络中，在用户线路上实现的上行带宽比下行带宽小</a:t>
            </a:r>
          </a:p>
          <a:p>
            <a:pPr fontAlgn="auto">
              <a:lnSpc>
                <a:spcPct val="150000"/>
              </a:lnSpc>
            </a:pPr>
            <a:r>
              <a:rPr sz="2000" dirty="0"/>
              <a:t>D:ADSL是独享式接入</a:t>
            </a:r>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2" name="文本框 1"/>
          <p:cNvSpPr txBox="1"/>
          <p:nvPr/>
        </p:nvSpPr>
        <p:spPr>
          <a:xfrm>
            <a:off x="1604010" y="1721485"/>
            <a:ext cx="7823200" cy="3785652"/>
          </a:xfrm>
          <a:prstGeom prst="rect">
            <a:avLst/>
          </a:prstGeom>
          <a:noFill/>
        </p:spPr>
        <p:txBody>
          <a:bodyPr wrap="square" rtlCol="0" anchor="t">
            <a:spAutoFit/>
          </a:bodyPr>
          <a:lstStyle/>
          <a:p>
            <a:pPr fontAlgn="auto">
              <a:lnSpc>
                <a:spcPct val="150000"/>
              </a:lnSpc>
            </a:pPr>
            <a:r>
              <a:rPr sz="2000" dirty="0"/>
              <a:t>在接入网络技术中，关于非对称数字用户线路ADSL的说法中错误的是（</a:t>
            </a:r>
            <a:r>
              <a:rPr lang="en-US" sz="2000" dirty="0">
                <a:solidFill>
                  <a:srgbClr val="FF3300"/>
                </a:solidFill>
              </a:rPr>
              <a:t>B</a:t>
            </a:r>
            <a:r>
              <a:rPr sz="2000" dirty="0"/>
              <a:t>）</a:t>
            </a:r>
          </a:p>
          <a:p>
            <a:pPr fontAlgn="auto">
              <a:lnSpc>
                <a:spcPct val="150000"/>
              </a:lnSpc>
            </a:pPr>
            <a:endParaRPr sz="2000" dirty="0"/>
          </a:p>
          <a:p>
            <a:pPr fontAlgn="auto">
              <a:lnSpc>
                <a:spcPct val="150000"/>
              </a:lnSpc>
            </a:pPr>
            <a:r>
              <a:rPr sz="2000" dirty="0"/>
              <a:t>A:ADSL是利用现有的电话网络实现的接入网络</a:t>
            </a:r>
          </a:p>
          <a:p>
            <a:pPr fontAlgn="auto">
              <a:lnSpc>
                <a:spcPct val="150000"/>
              </a:lnSpc>
            </a:pPr>
            <a:r>
              <a:rPr sz="2000" dirty="0">
                <a:solidFill>
                  <a:schemeClr val="accent6"/>
                </a:solidFill>
              </a:rPr>
              <a:t>B:ADSL基于时分多路复用技术实现电话语音通信与网络数据传输共享一条用户线路</a:t>
            </a:r>
          </a:p>
          <a:p>
            <a:pPr fontAlgn="auto">
              <a:lnSpc>
                <a:spcPct val="150000"/>
              </a:lnSpc>
            </a:pPr>
            <a:r>
              <a:rPr sz="2000" dirty="0"/>
              <a:t>C:在ADSL接入网络中，在用户线路上实现的上行带宽比下行带宽小</a:t>
            </a:r>
          </a:p>
          <a:p>
            <a:pPr fontAlgn="auto">
              <a:lnSpc>
                <a:spcPct val="150000"/>
              </a:lnSpc>
            </a:pPr>
            <a:r>
              <a:rPr sz="2000" dirty="0"/>
              <a:t>D:ADSL是独享式接入</a:t>
            </a:r>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6"/>
          <p:cNvSpPr txBox="1"/>
          <p:nvPr/>
        </p:nvSpPr>
        <p:spPr>
          <a:xfrm>
            <a:off x="735180" y="596787"/>
            <a:ext cx="8821420" cy="541020"/>
          </a:xfrm>
          <a:prstGeom prst="rect">
            <a:avLst/>
          </a:prstGeom>
          <a:noFill/>
        </p:spPr>
        <p:txBody>
          <a:bodyPr wrap="square" lIns="111090" tIns="55545" rIns="111090" bIns="55545" rtlCol="0">
            <a:spAutoFit/>
          </a:bodyPr>
          <a:lstStyle/>
          <a:p>
            <a:pPr lvl="0"/>
            <a:r>
              <a:rPr lang="zh-CN" altLang="en-US" sz="2800" b="1" dirty="0">
                <a:latin typeface="黑体" panose="02010609060101010101" pitchFamily="49" charset="-122"/>
                <a:ea typeface="黑体" panose="02010609060101010101" pitchFamily="49" charset="-122"/>
                <a:sym typeface="+mn-ea"/>
              </a:rPr>
              <a:t>总结</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118" y="1622862"/>
            <a:ext cx="10099384" cy="472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stretch>
            <a:fillRect/>
          </a:stretch>
        </p:blipFill>
        <p:spPr>
          <a:xfrm>
            <a:off x="1125855" y="1397635"/>
            <a:ext cx="3536950" cy="3042285"/>
          </a:xfrm>
          <a:prstGeom prst="rect">
            <a:avLst/>
          </a:prstGeom>
        </p:spPr>
      </p:pic>
      <p:sp>
        <p:nvSpPr>
          <p:cNvPr id="7" name="文本框 6"/>
          <p:cNvSpPr txBox="1"/>
          <p:nvPr/>
        </p:nvSpPr>
        <p:spPr>
          <a:xfrm>
            <a:off x="1919605" y="4872355"/>
            <a:ext cx="3172460" cy="419100"/>
          </a:xfrm>
          <a:prstGeom prst="rect">
            <a:avLst/>
          </a:prstGeom>
          <a:noFill/>
        </p:spPr>
        <p:txBody>
          <a:bodyPr wrap="square" rtlCol="0">
            <a:spAutoFit/>
          </a:bodyPr>
          <a:lstStyle/>
          <a:p>
            <a:r>
              <a:rPr lang="zh-CN" altLang="en-US" sz="2130"/>
              <a:t>计算机技术</a:t>
            </a: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731000" y="1762760"/>
            <a:ext cx="4354830" cy="2734945"/>
          </a:xfrm>
          <a:prstGeom prst="rect">
            <a:avLst/>
          </a:prstGeom>
        </p:spPr>
      </p:pic>
      <p:pic>
        <p:nvPicPr>
          <p:cNvPr id="3" name="图片 2"/>
          <p:cNvPicPr>
            <a:picLocks noChangeAspect="1"/>
          </p:cNvPicPr>
          <p:nvPr/>
        </p:nvPicPr>
        <p:blipFill>
          <a:blip r:embed="rId4"/>
          <a:stretch>
            <a:fillRect/>
          </a:stretch>
        </p:blipFill>
        <p:spPr>
          <a:xfrm>
            <a:off x="1125855" y="1397635"/>
            <a:ext cx="3536950" cy="3042285"/>
          </a:xfrm>
          <a:prstGeom prst="rect">
            <a:avLst/>
          </a:prstGeom>
        </p:spPr>
      </p:pic>
      <p:sp>
        <p:nvSpPr>
          <p:cNvPr id="7" name="文本框 6"/>
          <p:cNvSpPr txBox="1"/>
          <p:nvPr/>
        </p:nvSpPr>
        <p:spPr>
          <a:xfrm>
            <a:off x="1919605" y="4872355"/>
            <a:ext cx="3172460" cy="419100"/>
          </a:xfrm>
          <a:prstGeom prst="rect">
            <a:avLst/>
          </a:prstGeom>
          <a:noFill/>
        </p:spPr>
        <p:txBody>
          <a:bodyPr wrap="square" rtlCol="0">
            <a:spAutoFit/>
          </a:bodyPr>
          <a:lstStyle/>
          <a:p>
            <a:r>
              <a:rPr lang="zh-CN" altLang="en-US" sz="2130"/>
              <a:t>计算机技术</a:t>
            </a:r>
          </a:p>
        </p:txBody>
      </p:sp>
      <p:sp>
        <p:nvSpPr>
          <p:cNvPr id="8" name="文本框 7"/>
          <p:cNvSpPr txBox="1"/>
          <p:nvPr/>
        </p:nvSpPr>
        <p:spPr>
          <a:xfrm>
            <a:off x="8208010" y="4971415"/>
            <a:ext cx="2973705" cy="419100"/>
          </a:xfrm>
          <a:prstGeom prst="rect">
            <a:avLst/>
          </a:prstGeom>
          <a:noFill/>
        </p:spPr>
        <p:txBody>
          <a:bodyPr wrap="square" rtlCol="0">
            <a:spAutoFit/>
          </a:bodyPr>
          <a:lstStyle/>
          <a:p>
            <a:r>
              <a:rPr lang="zh-CN" altLang="en-US" sz="2130"/>
              <a:t>通信技术</a:t>
            </a: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130"/>
              <a:t> 1.1.1</a:t>
            </a:r>
            <a:r>
              <a:rPr lang="zh-CN" altLang="en-US" sz="2130"/>
              <a:t>计算机网络的定义          </a:t>
            </a:r>
          </a:p>
        </p:txBody>
      </p:sp>
      <p:sp>
        <p:nvSpPr>
          <p:cNvPr id="220" name=" 220"/>
          <p:cNvSpPr/>
          <p:nvPr/>
        </p:nvSpPr>
        <p:spPr>
          <a:xfrm rot="10800000">
            <a:off x="3939540" y="155765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3976370" y="1537335"/>
            <a:ext cx="988060" cy="368300"/>
          </a:xfrm>
          <a:prstGeom prst="rect">
            <a:avLst/>
          </a:prstGeom>
          <a:noFill/>
        </p:spPr>
        <p:txBody>
          <a:bodyPr wrap="square" rtlCol="0">
            <a:spAutoFit/>
          </a:bodyPr>
          <a:lstStyle/>
          <a:p>
            <a:r>
              <a:rPr lang="zh-CN" altLang="en-US">
                <a:solidFill>
                  <a:schemeClr val="bg2"/>
                </a:solidFill>
              </a:rPr>
              <a:t>填选题</a:t>
            </a:r>
          </a:p>
        </p:txBody>
      </p:sp>
      <p:sp>
        <p:nvSpPr>
          <p:cNvPr id="4" name="文本框 3"/>
          <p:cNvSpPr txBox="1"/>
          <p:nvPr/>
        </p:nvSpPr>
        <p:spPr>
          <a:xfrm>
            <a:off x="696595" y="2297430"/>
            <a:ext cx="10778010" cy="420115"/>
          </a:xfrm>
          <a:prstGeom prst="rect">
            <a:avLst/>
          </a:prstGeom>
          <a:noFill/>
        </p:spPr>
        <p:txBody>
          <a:bodyPr wrap="square" rtlCol="0">
            <a:spAutoFit/>
          </a:bodyPr>
          <a:lstStyle/>
          <a:p>
            <a:r>
              <a:rPr lang="zh-CN" altLang="en-US" sz="2130"/>
              <a:t>起源：从技术范畴来看，计算机网络是</a:t>
            </a:r>
            <a:r>
              <a:rPr lang="zh-CN" altLang="en-US" sz="2130">
                <a:solidFill>
                  <a:schemeClr val="accent6"/>
                </a:solidFill>
              </a:rPr>
              <a:t>计算机技术</a:t>
            </a:r>
            <a:r>
              <a:rPr lang="zh-CN" altLang="en-US" sz="2130"/>
              <a:t>与（</a:t>
            </a:r>
            <a:r>
              <a:rPr lang="zh-CN" altLang="en-US" sz="2125">
                <a:solidFill>
                  <a:schemeClr val="bg2"/>
                </a:solidFill>
                <a:sym typeface="+mn-ea"/>
              </a:rPr>
              <a:t>通信</a:t>
            </a:r>
            <a:r>
              <a:rPr lang="zh-CN" altLang="en-US" sz="2130"/>
              <a:t>）</a:t>
            </a:r>
            <a:r>
              <a:rPr lang="zh-CN" altLang="en-US" sz="2130">
                <a:solidFill>
                  <a:schemeClr val="accent6"/>
                </a:solidFill>
              </a:rPr>
              <a:t>技术</a:t>
            </a:r>
            <a:r>
              <a:rPr lang="zh-CN" altLang="en-US" sz="2130"/>
              <a:t>相互融合的产物</a:t>
            </a:r>
            <a:r>
              <a:rPr lang="zh-CN" altLang="en-US"/>
              <a:t>。</a:t>
            </a:r>
          </a:p>
        </p:txBody>
      </p:sp>
      <p:grpSp>
        <p:nvGrpSpPr>
          <p:cNvPr id="6" name="组合 5"/>
          <p:cNvGrpSpPr/>
          <p:nvPr/>
        </p:nvGrpSpPr>
        <p:grpSpPr>
          <a:xfrm>
            <a:off x="8209915" y="304165"/>
            <a:ext cx="5882005" cy="2571750"/>
            <a:chOff x="7944" y="4996"/>
            <a:chExt cx="9263" cy="4050"/>
          </a:xfrm>
        </p:grpSpPr>
        <p:sp>
          <p:nvSpPr>
            <p:cNvPr id="5" name="文本框 4"/>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accent6"/>
                  </a:solidFill>
                </a:rPr>
                <a:t>起源</a:t>
              </a:r>
            </a:p>
            <a:p>
              <a:pPr fontAlgn="auto">
                <a:lnSpc>
                  <a:spcPct val="150000"/>
                </a:lnSpc>
              </a:pPr>
              <a:r>
                <a:rPr lang="zh-CN" altLang="en-US"/>
                <a:t>定义</a:t>
              </a:r>
            </a:p>
            <a:p>
              <a:pPr fontAlgn="auto">
                <a:lnSpc>
                  <a:spcPct val="150000"/>
                </a:lnSpc>
              </a:pPr>
              <a:r>
                <a:rPr lang="zh-CN" altLang="en-US">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7" name="左大括号 6"/>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7944" y="6131"/>
              <a:ext cx="4782" cy="580"/>
            </a:xfrm>
            <a:prstGeom prst="rect">
              <a:avLst/>
            </a:prstGeom>
            <a:noFill/>
          </p:spPr>
          <p:txBody>
            <a:bodyPr wrap="square" rtlCol="0">
              <a:spAutoFit/>
            </a:bodyPr>
            <a:lstStyle/>
            <a:p>
              <a:r>
                <a:rPr lang="zh-CN" altLang="en-US"/>
                <a:t>计算机网络的定义</a:t>
              </a:r>
            </a:p>
          </p:txBody>
        </p:sp>
      </p:grpSp>
      <p:sp>
        <p:nvSpPr>
          <p:cNvPr id="8" name="文本框 7"/>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130"/>
              <a:t> 1.1.1</a:t>
            </a:r>
            <a:r>
              <a:rPr lang="zh-CN" altLang="en-US" sz="2130"/>
              <a:t>计算机网络的定义          </a:t>
            </a:r>
          </a:p>
        </p:txBody>
      </p:sp>
      <p:sp>
        <p:nvSpPr>
          <p:cNvPr id="220" name=" 220"/>
          <p:cNvSpPr/>
          <p:nvPr/>
        </p:nvSpPr>
        <p:spPr>
          <a:xfrm rot="10800000">
            <a:off x="3939540" y="155765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3976370" y="1537335"/>
            <a:ext cx="988060" cy="368300"/>
          </a:xfrm>
          <a:prstGeom prst="rect">
            <a:avLst/>
          </a:prstGeom>
          <a:noFill/>
        </p:spPr>
        <p:txBody>
          <a:bodyPr wrap="square" rtlCol="0">
            <a:spAutoFit/>
          </a:bodyPr>
          <a:lstStyle/>
          <a:p>
            <a:r>
              <a:rPr lang="zh-CN" altLang="en-US">
                <a:solidFill>
                  <a:schemeClr val="bg2"/>
                </a:solidFill>
              </a:rPr>
              <a:t>填选题</a:t>
            </a:r>
          </a:p>
        </p:txBody>
      </p:sp>
      <p:sp>
        <p:nvSpPr>
          <p:cNvPr id="4" name="文本框 3"/>
          <p:cNvSpPr txBox="1"/>
          <p:nvPr/>
        </p:nvSpPr>
        <p:spPr>
          <a:xfrm>
            <a:off x="696595" y="2297430"/>
            <a:ext cx="9389110" cy="420115"/>
          </a:xfrm>
          <a:prstGeom prst="rect">
            <a:avLst/>
          </a:prstGeom>
          <a:noFill/>
        </p:spPr>
        <p:txBody>
          <a:bodyPr wrap="square" rtlCol="0">
            <a:spAutoFit/>
          </a:bodyPr>
          <a:lstStyle/>
          <a:p>
            <a:r>
              <a:rPr lang="zh-CN" altLang="en-US" sz="2130" dirty="0"/>
              <a:t>起源：从技术范畴来看，计算机网络是</a:t>
            </a:r>
            <a:r>
              <a:rPr lang="zh-CN" altLang="en-US" sz="2130" dirty="0">
                <a:solidFill>
                  <a:schemeClr val="accent6"/>
                </a:solidFill>
              </a:rPr>
              <a:t>计算机技术</a:t>
            </a:r>
            <a:r>
              <a:rPr lang="zh-CN" altLang="en-US" sz="2130" dirty="0" smtClean="0"/>
              <a:t>与</a:t>
            </a:r>
            <a:r>
              <a:rPr lang="zh-CN" altLang="en-US" sz="2125" dirty="0" smtClean="0">
                <a:solidFill>
                  <a:schemeClr val="accent6"/>
                </a:solidFill>
                <a:sym typeface="+mn-ea"/>
              </a:rPr>
              <a:t>通信</a:t>
            </a:r>
            <a:r>
              <a:rPr lang="zh-CN" altLang="en-US" sz="2130" dirty="0" smtClean="0">
                <a:solidFill>
                  <a:schemeClr val="accent6"/>
                </a:solidFill>
              </a:rPr>
              <a:t>技术</a:t>
            </a:r>
            <a:r>
              <a:rPr lang="zh-CN" altLang="en-US" sz="2130" dirty="0"/>
              <a:t>相互融合的产物</a:t>
            </a:r>
            <a:r>
              <a:rPr lang="zh-CN" altLang="en-US" dirty="0"/>
              <a:t>。</a:t>
            </a:r>
          </a:p>
        </p:txBody>
      </p:sp>
      <p:grpSp>
        <p:nvGrpSpPr>
          <p:cNvPr id="6" name="组合 5"/>
          <p:cNvGrpSpPr/>
          <p:nvPr/>
        </p:nvGrpSpPr>
        <p:grpSpPr>
          <a:xfrm>
            <a:off x="8209915" y="304165"/>
            <a:ext cx="5882005" cy="2571750"/>
            <a:chOff x="7944" y="4996"/>
            <a:chExt cx="9263" cy="4050"/>
          </a:xfrm>
        </p:grpSpPr>
        <p:sp>
          <p:nvSpPr>
            <p:cNvPr id="5" name="文本框 4"/>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accent6"/>
                  </a:solidFill>
                </a:rPr>
                <a:t>起源</a:t>
              </a:r>
            </a:p>
            <a:p>
              <a:pPr fontAlgn="auto">
                <a:lnSpc>
                  <a:spcPct val="150000"/>
                </a:lnSpc>
              </a:pPr>
              <a:r>
                <a:rPr lang="zh-CN" altLang="en-US"/>
                <a:t>定义</a:t>
              </a:r>
            </a:p>
            <a:p>
              <a:pPr fontAlgn="auto">
                <a:lnSpc>
                  <a:spcPct val="150000"/>
                </a:lnSpc>
              </a:pPr>
              <a:r>
                <a:rPr lang="zh-CN" altLang="en-US">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7" name="左大括号 6"/>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7944" y="6131"/>
              <a:ext cx="4782" cy="580"/>
            </a:xfrm>
            <a:prstGeom prst="rect">
              <a:avLst/>
            </a:prstGeom>
            <a:noFill/>
          </p:spPr>
          <p:txBody>
            <a:bodyPr wrap="square" rtlCol="0">
              <a:spAutoFit/>
            </a:bodyPr>
            <a:lstStyle/>
            <a:p>
              <a:r>
                <a:rPr lang="zh-CN" altLang="en-US"/>
                <a:t>计算机网络的定义</a:t>
              </a:r>
            </a:p>
          </p:txBody>
        </p:sp>
      </p:grpSp>
      <p:sp>
        <p:nvSpPr>
          <p:cNvPr id="8" name="文本框 7"/>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a:t>1.1.1</a:t>
            </a:r>
            <a:r>
              <a:rPr lang="zh-CN" altLang="en-US" sz="2400"/>
              <a:t>计算机网络的定义</a:t>
            </a:r>
            <a:r>
              <a:rPr lang="zh-CN" altLang="en-US" sz="2130"/>
              <a:t>  </a:t>
            </a:r>
          </a:p>
          <a:p>
            <a:pPr marL="0" indent="0" fontAlgn="auto">
              <a:lnSpc>
                <a:spcPct val="150000"/>
              </a:lnSpc>
              <a:buNone/>
            </a:pPr>
            <a:r>
              <a:rPr lang="zh-CN" altLang="en-US" sz="2130"/>
              <a:t>           计算机网络是（</a:t>
            </a:r>
            <a:r>
              <a:rPr lang="zh-CN" altLang="en-US" sz="2125">
                <a:solidFill>
                  <a:schemeClr val="bg2"/>
                </a:solidFill>
                <a:sym typeface="+mn-ea"/>
              </a:rPr>
              <a:t>互连</a:t>
            </a:r>
            <a:r>
              <a:rPr lang="zh-CN" altLang="en-US" sz="2130"/>
              <a:t>）的、（</a:t>
            </a:r>
            <a:r>
              <a:rPr lang="zh-CN" altLang="en-US" sz="2125">
                <a:solidFill>
                  <a:schemeClr val="bg2"/>
                </a:solidFill>
                <a:sym typeface="+mn-ea"/>
              </a:rPr>
              <a:t>自治</a:t>
            </a:r>
            <a:r>
              <a:rPr lang="zh-CN" altLang="en-US" sz="2130"/>
              <a:t>）的计算机的集合</a:t>
            </a:r>
          </a:p>
          <a:p>
            <a:pPr marL="0" indent="0" fontAlgn="auto">
              <a:lnSpc>
                <a:spcPct val="150000"/>
              </a:lnSpc>
              <a:buNone/>
            </a:pPr>
            <a:r>
              <a:rPr lang="zh-CN" altLang="en-US" sz="2130"/>
              <a:t>           </a:t>
            </a: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accent6"/>
                  </a:solidFill>
                </a:rPr>
                <a:t>起源</a:t>
              </a:r>
            </a:p>
            <a:p>
              <a:pPr fontAlgn="auto">
                <a:lnSpc>
                  <a:spcPct val="150000"/>
                </a:lnSpc>
              </a:pPr>
              <a:r>
                <a:rPr lang="zh-CN" altLang="en-US"/>
                <a:t>定义</a:t>
              </a:r>
            </a:p>
            <a:p>
              <a:pPr fontAlgn="auto">
                <a:lnSpc>
                  <a:spcPct val="150000"/>
                </a:lnSpc>
              </a:pPr>
              <a:r>
                <a:rPr lang="zh-CN" altLang="en-US">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4782"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629560" y="878302"/>
            <a:ext cx="8555883" cy="2550698"/>
          </a:xfrm>
          <a:prstGeom prst="rect">
            <a:avLst/>
          </a:prstGeom>
          <a:noFill/>
        </p:spPr>
        <p:txBody>
          <a:bodyPr wrap="square" rtlCol="0">
            <a:spAutoFit/>
          </a:bodyPr>
          <a:lstStyle/>
          <a:p>
            <a:pPr>
              <a:lnSpc>
                <a:spcPct val="150000"/>
              </a:lnSpc>
            </a:pPr>
            <a:r>
              <a:rPr lang="zh-CN" altLang="en-US" sz="2130" dirty="0" smtClean="0"/>
              <a:t>自我介绍</a:t>
            </a:r>
            <a:endParaRPr lang="en-US" altLang="zh-CN" sz="2130" dirty="0" smtClean="0"/>
          </a:p>
          <a:p>
            <a:pPr>
              <a:lnSpc>
                <a:spcPct val="150000"/>
              </a:lnSpc>
            </a:pPr>
            <a:r>
              <a:rPr lang="zh-CN" altLang="en-US" sz="2130" dirty="0" smtClean="0"/>
              <a:t>姓名：赵珂卉</a:t>
            </a:r>
            <a:endParaRPr lang="en-US" altLang="zh-CN" sz="2130" dirty="0" smtClean="0"/>
          </a:p>
          <a:p>
            <a:pPr>
              <a:lnSpc>
                <a:spcPct val="150000"/>
              </a:lnSpc>
            </a:pPr>
            <a:r>
              <a:rPr lang="zh-CN" altLang="en-US" sz="2130" dirty="0" smtClean="0"/>
              <a:t>邮箱：</a:t>
            </a:r>
            <a:r>
              <a:rPr lang="en-US" altLang="zh-CN" sz="2130" dirty="0" smtClean="0">
                <a:hlinkClick r:id="rId4"/>
              </a:rPr>
              <a:t>zhaokehui@sunlands.com</a:t>
            </a:r>
          </a:p>
          <a:p>
            <a:pPr>
              <a:lnSpc>
                <a:spcPct val="150000"/>
              </a:lnSpc>
            </a:pPr>
            <a:r>
              <a:rPr lang="zh-CN" altLang="en-US" sz="2130" dirty="0" smtClean="0"/>
              <a:t>尚德机构</a:t>
            </a:r>
            <a:r>
              <a:rPr lang="en-US" altLang="zh-CN" sz="2130" dirty="0" smtClean="0"/>
              <a:t>APP</a:t>
            </a:r>
            <a:r>
              <a:rPr lang="zh-CN" altLang="en-US" sz="2130" dirty="0" smtClean="0"/>
              <a:t>：赵珂卉（不建议私聊我，</a:t>
            </a:r>
            <a:r>
              <a:rPr lang="en-US" altLang="zh-CN" sz="2130" dirty="0" smtClean="0"/>
              <a:t>APP</a:t>
            </a:r>
            <a:r>
              <a:rPr lang="zh-CN" altLang="en-US" sz="2130" dirty="0" smtClean="0"/>
              <a:t>难用的😂）</a:t>
            </a:r>
            <a:endParaRPr lang="en-US" altLang="zh-CN" sz="2130" dirty="0" smtClean="0"/>
          </a:p>
          <a:p>
            <a:pPr>
              <a:lnSpc>
                <a:spcPct val="150000"/>
              </a:lnSpc>
            </a:pPr>
            <a:r>
              <a:rPr lang="zh-CN" altLang="en-US" sz="2130" dirty="0" smtClean="0"/>
              <a:t>新浪微博：尚德机构阿珂老师</a:t>
            </a:r>
            <a:endParaRPr lang="en-US" altLang="zh-CN" sz="2130" dirty="0" smtClean="0"/>
          </a:p>
        </p:txBody>
      </p:sp>
      <p:pic>
        <p:nvPicPr>
          <p:cNvPr id="2" name="图片 1"/>
          <p:cNvPicPr>
            <a:picLocks noChangeAspect="1"/>
          </p:cNvPicPr>
          <p:nvPr/>
        </p:nvPicPr>
        <p:blipFill>
          <a:blip r:embed="rId5"/>
          <a:stretch>
            <a:fillRect/>
          </a:stretch>
        </p:blipFill>
        <p:spPr>
          <a:xfrm>
            <a:off x="7598735" y="0"/>
            <a:ext cx="4593265" cy="6858000"/>
          </a:xfrm>
          <a:prstGeom prst="rect">
            <a:avLst/>
          </a:prstGeom>
        </p:spPr>
      </p:pic>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3190"/>
            <a:ext cx="10515600" cy="4351338"/>
          </a:xfrm>
        </p:spPr>
        <p:txBody>
          <a:bodyPr/>
          <a:lstStyle/>
          <a:p>
            <a:pPr indent="0" fontAlgn="auto">
              <a:lnSpc>
                <a:spcPct val="150000"/>
              </a:lnSpc>
              <a:buNone/>
            </a:pPr>
            <a:r>
              <a:rPr lang="en-US" altLang="zh-CN" sz="2400" dirty="0"/>
              <a:t>1.1.1</a:t>
            </a:r>
            <a:r>
              <a:rPr lang="zh-CN" altLang="en-US" sz="2400" dirty="0"/>
              <a:t>计算机网络的定义</a:t>
            </a:r>
            <a:r>
              <a:rPr lang="zh-CN" altLang="en-US" sz="2130" dirty="0"/>
              <a:t>  </a:t>
            </a:r>
          </a:p>
          <a:p>
            <a:pPr marL="0" indent="0" fontAlgn="auto">
              <a:lnSpc>
                <a:spcPct val="150000"/>
              </a:lnSpc>
              <a:buNone/>
            </a:pPr>
            <a:r>
              <a:rPr lang="zh-CN" altLang="en-US" sz="2130" dirty="0"/>
              <a:t>           计算机网络</a:t>
            </a:r>
            <a:r>
              <a:rPr lang="zh-CN" altLang="en-US" sz="2130" dirty="0" smtClean="0"/>
              <a:t>是</a:t>
            </a:r>
            <a:r>
              <a:rPr lang="zh-CN" altLang="en-US" sz="2125" dirty="0" smtClean="0">
                <a:solidFill>
                  <a:schemeClr val="accent6"/>
                </a:solidFill>
                <a:sym typeface="+mn-ea"/>
              </a:rPr>
              <a:t>互连</a:t>
            </a:r>
            <a:r>
              <a:rPr lang="zh-CN" altLang="en-US" sz="2130" dirty="0" smtClean="0"/>
              <a:t>的</a:t>
            </a:r>
            <a:r>
              <a:rPr lang="zh-CN" altLang="en-US" sz="2130" dirty="0"/>
              <a:t>、（</a:t>
            </a:r>
            <a:r>
              <a:rPr lang="zh-CN" altLang="en-US" sz="2125" dirty="0">
                <a:solidFill>
                  <a:schemeClr val="bg2"/>
                </a:solidFill>
                <a:sym typeface="+mn-ea"/>
              </a:rPr>
              <a:t>自治</a:t>
            </a:r>
            <a:r>
              <a:rPr lang="zh-CN" altLang="en-US" sz="2130" dirty="0"/>
              <a:t>）的计算机的集合</a:t>
            </a:r>
          </a:p>
          <a:p>
            <a:pPr marL="0" indent="0" fontAlgn="auto">
              <a:lnSpc>
                <a:spcPct val="150000"/>
              </a:lnSpc>
              <a:buNone/>
            </a:pPr>
            <a:r>
              <a:rPr lang="zh-CN" altLang="en-US" sz="2130" dirty="0"/>
              <a:t>           </a:t>
            </a: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accent6"/>
                  </a:solidFill>
                </a:rPr>
                <a:t>定义</a:t>
              </a:r>
              <a:endParaRPr lang="zh-CN" altLang="en-US"/>
            </a:p>
            <a:p>
              <a:pPr fontAlgn="auto">
                <a:lnSpc>
                  <a:spcPct val="150000"/>
                </a:lnSpc>
              </a:pPr>
              <a:r>
                <a:rPr lang="zh-CN" altLang="en-US">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1.1.1</a:t>
            </a:r>
            <a:r>
              <a:rPr lang="zh-CN" altLang="en-US" sz="2400" dirty="0"/>
              <a:t>计算机网络的定义</a:t>
            </a:r>
            <a:r>
              <a:rPr lang="zh-CN" altLang="en-US" sz="2130" dirty="0"/>
              <a:t>  </a:t>
            </a:r>
          </a:p>
          <a:p>
            <a:pPr marL="0" indent="0" fontAlgn="auto">
              <a:lnSpc>
                <a:spcPct val="150000"/>
              </a:lnSpc>
              <a:buNone/>
            </a:pPr>
            <a:r>
              <a:rPr lang="zh-CN" altLang="en-US" sz="2130" dirty="0"/>
              <a:t>           计算机网络</a:t>
            </a:r>
            <a:r>
              <a:rPr lang="zh-CN" altLang="en-US" sz="2130" dirty="0" smtClean="0"/>
              <a:t>是</a:t>
            </a:r>
            <a:r>
              <a:rPr lang="zh-CN" altLang="en-US" sz="2125" dirty="0" smtClean="0">
                <a:solidFill>
                  <a:schemeClr val="accent6"/>
                </a:solidFill>
                <a:sym typeface="+mn-ea"/>
              </a:rPr>
              <a:t>互连</a:t>
            </a:r>
            <a:r>
              <a:rPr lang="zh-CN" altLang="en-US" sz="2130" dirty="0" smtClean="0"/>
              <a:t>的、</a:t>
            </a:r>
            <a:r>
              <a:rPr lang="zh-CN" altLang="en-US" sz="2125" dirty="0" smtClean="0">
                <a:solidFill>
                  <a:schemeClr val="accent6"/>
                </a:solidFill>
                <a:sym typeface="+mn-ea"/>
              </a:rPr>
              <a:t>自治</a:t>
            </a:r>
            <a:r>
              <a:rPr lang="zh-CN" altLang="en-US" sz="2130" dirty="0" smtClean="0"/>
              <a:t>的</a:t>
            </a:r>
            <a:r>
              <a:rPr lang="zh-CN" altLang="en-US" sz="2130" dirty="0"/>
              <a:t>计算机的集合</a:t>
            </a:r>
          </a:p>
          <a:p>
            <a:pPr marL="0" indent="0" fontAlgn="auto">
              <a:lnSpc>
                <a:spcPct val="150000"/>
              </a:lnSpc>
              <a:buNone/>
            </a:pPr>
            <a:r>
              <a:rPr lang="zh-CN" altLang="en-US" sz="2130" dirty="0"/>
              <a:t>                     </a:t>
            </a: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accent6"/>
                  </a:solidFill>
                </a:rPr>
                <a:t>定义</a:t>
              </a:r>
              <a:endParaRPr lang="zh-CN" altLang="en-US"/>
            </a:p>
            <a:p>
              <a:pPr fontAlgn="auto">
                <a:lnSpc>
                  <a:spcPct val="150000"/>
                </a:lnSpc>
              </a:pPr>
              <a:r>
                <a:rPr lang="zh-CN" altLang="en-US">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81305"/>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1.1.1</a:t>
            </a:r>
            <a:r>
              <a:rPr lang="zh-CN" altLang="en-US" sz="2400" dirty="0"/>
              <a:t>计算机网络的定义</a:t>
            </a:r>
            <a:r>
              <a:rPr lang="zh-CN" altLang="en-US" sz="2130" dirty="0"/>
              <a:t>  </a:t>
            </a:r>
          </a:p>
          <a:p>
            <a:pPr marL="0" indent="0" fontAlgn="auto">
              <a:lnSpc>
                <a:spcPct val="150000"/>
              </a:lnSpc>
              <a:buNone/>
            </a:pPr>
            <a:r>
              <a:rPr lang="zh-CN" altLang="en-US" sz="2130" dirty="0"/>
              <a:t>           计算机网络</a:t>
            </a:r>
            <a:r>
              <a:rPr lang="zh-CN" altLang="en-US" sz="2130" dirty="0" smtClean="0"/>
              <a:t>是</a:t>
            </a:r>
            <a:r>
              <a:rPr lang="zh-CN" altLang="en-US" sz="2125" dirty="0" smtClean="0">
                <a:solidFill>
                  <a:schemeClr val="accent6"/>
                </a:solidFill>
                <a:sym typeface="+mn-ea"/>
              </a:rPr>
              <a:t>互连</a:t>
            </a:r>
            <a:r>
              <a:rPr lang="zh-CN" altLang="en-US" sz="2130" dirty="0" smtClean="0"/>
              <a:t>的、</a:t>
            </a:r>
            <a:r>
              <a:rPr lang="zh-CN" altLang="en-US" sz="2125" dirty="0" smtClean="0">
                <a:solidFill>
                  <a:schemeClr val="accent6"/>
                </a:solidFill>
                <a:sym typeface="+mn-ea"/>
              </a:rPr>
              <a:t>自治</a:t>
            </a:r>
            <a:r>
              <a:rPr lang="zh-CN" altLang="en-US" sz="2130" dirty="0" smtClean="0"/>
              <a:t>的</a:t>
            </a:r>
            <a:r>
              <a:rPr lang="zh-CN" altLang="en-US" sz="2130" dirty="0"/>
              <a:t>计算机的集合</a:t>
            </a:r>
          </a:p>
          <a:p>
            <a:pPr marL="0" indent="0" fontAlgn="auto">
              <a:lnSpc>
                <a:spcPct val="150000"/>
              </a:lnSpc>
              <a:buNone/>
            </a:pPr>
            <a:r>
              <a:rPr lang="zh-CN" altLang="en-US" sz="2130" dirty="0"/>
              <a:t>           互连：是指利用通信链路链接相互独立的计算机系统。</a:t>
            </a:r>
          </a:p>
          <a:p>
            <a:pPr marL="0" indent="0" fontAlgn="auto">
              <a:lnSpc>
                <a:spcPct val="150000"/>
              </a:lnSpc>
              <a:buNone/>
            </a:pPr>
            <a:r>
              <a:rPr lang="zh-CN" altLang="en-US" sz="2130" dirty="0"/>
              <a:t>           自治：是</a:t>
            </a:r>
            <a:r>
              <a:rPr lang="zh-CN" altLang="en-US" sz="2125" dirty="0">
                <a:sym typeface="+mn-ea"/>
              </a:rPr>
              <a:t>指互连的计算机系统彼此独立，不存在主从或者控制与被控制的关系。</a:t>
            </a:r>
            <a:endParaRPr lang="zh-CN" altLang="en-US" sz="2125" dirty="0"/>
          </a:p>
          <a:p>
            <a:pPr marL="0" indent="0" fontAlgn="auto">
              <a:lnSpc>
                <a:spcPct val="150000"/>
              </a:lnSpc>
              <a:buNone/>
            </a:pPr>
            <a:endParaRPr lang="zh-CN" altLang="en-US" sz="2130" dirty="0"/>
          </a:p>
          <a:p>
            <a:pPr marL="0" indent="0" fontAlgn="auto">
              <a:lnSpc>
                <a:spcPct val="150000"/>
              </a:lnSpc>
              <a:buNone/>
            </a:pPr>
            <a:r>
              <a:rPr lang="zh-CN" altLang="en-US" sz="2130" dirty="0"/>
              <a:t>             </a:t>
            </a:r>
          </a:p>
          <a:p>
            <a:pPr marL="0" indent="0" fontAlgn="auto">
              <a:lnSpc>
                <a:spcPct val="150000"/>
              </a:lnSpc>
              <a:buNone/>
            </a:pPr>
            <a:r>
              <a:rPr lang="zh-CN" altLang="en-US" sz="2130" dirty="0"/>
              <a:t>       </a:t>
            </a: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6" name="文本框 5"/>
          <p:cNvSpPr txBox="1"/>
          <p:nvPr/>
        </p:nvSpPr>
        <p:spPr>
          <a:xfrm>
            <a:off x="18415"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accent6"/>
                  </a:solidFill>
                </a:rPr>
                <a:t>定义</a:t>
              </a:r>
              <a:endParaRPr lang="zh-CN" altLang="en-US"/>
            </a:p>
            <a:p>
              <a:pPr fontAlgn="auto">
                <a:lnSpc>
                  <a:spcPct val="150000"/>
                </a:lnSpc>
              </a:pPr>
              <a:r>
                <a:rPr lang="zh-CN" altLang="en-US">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534035" y="1584960"/>
            <a:ext cx="11866245" cy="4351655"/>
          </a:xfrm>
        </p:spPr>
        <p:txBody>
          <a:bodyPr/>
          <a:lstStyle/>
          <a:p>
            <a:pPr indent="0" fontAlgn="auto">
              <a:lnSpc>
                <a:spcPct val="150000"/>
              </a:lnSpc>
              <a:buNone/>
            </a:pPr>
            <a:r>
              <a:rPr lang="zh-CN" altLang="en-US" sz="2130"/>
              <a:t>互联网与因特网</a:t>
            </a:r>
          </a:p>
          <a:p>
            <a:pPr marL="0" indent="0" fontAlgn="auto">
              <a:lnSpc>
                <a:spcPct val="150000"/>
              </a:lnSpc>
              <a:buNone/>
            </a:pPr>
            <a:r>
              <a:rPr lang="zh-CN" altLang="en-US" sz="2130"/>
              <a:t>    互联网（</a:t>
            </a:r>
            <a:r>
              <a:rPr lang="en-US" altLang="zh-CN" sz="2130"/>
              <a:t>internet</a:t>
            </a:r>
            <a:r>
              <a:rPr lang="zh-CN" altLang="en-US" sz="2130"/>
              <a:t>）：</a:t>
            </a:r>
            <a:r>
              <a:rPr lang="zh-CN" altLang="en-US" sz="2130">
                <a:solidFill>
                  <a:schemeClr val="bg2"/>
                </a:solidFill>
              </a:rPr>
              <a:t>是一个通用名词，泛指由多个计算机网络互连而成的网络</a:t>
            </a:r>
          </a:p>
          <a:p>
            <a:pPr marL="0" indent="0" fontAlgn="auto">
              <a:lnSpc>
                <a:spcPct val="150000"/>
              </a:lnSpc>
              <a:buNone/>
            </a:pPr>
            <a:r>
              <a:rPr lang="zh-CN" altLang="en-US" sz="2125">
                <a:solidFill>
                  <a:schemeClr val="accent6"/>
                </a:solidFill>
                <a:sym typeface="+mn-ea"/>
              </a:rPr>
              <a:t>    </a:t>
            </a:r>
            <a:r>
              <a:rPr lang="zh-CN" altLang="en-US" sz="2125">
                <a:solidFill>
                  <a:schemeClr val="bg2"/>
                </a:solidFill>
                <a:sym typeface="+mn-ea"/>
              </a:rPr>
              <a:t>是一个专用名词，它指当前全球最大的、应用最广泛的计算机网络</a:t>
            </a:r>
            <a:endParaRPr lang="zh-CN" altLang="en-US" sz="2125">
              <a:solidFill>
                <a:schemeClr val="bg2"/>
              </a:solidFill>
            </a:endParaRPr>
          </a:p>
          <a:p>
            <a:pPr marL="0" indent="0" fontAlgn="auto">
              <a:lnSpc>
                <a:spcPct val="150000"/>
              </a:lnSpc>
              <a:buNone/>
            </a:pPr>
            <a:endParaRPr lang="zh-CN" altLang="en-US" sz="2125">
              <a:solidFill>
                <a:schemeClr val="bg2"/>
              </a:solidFill>
              <a:sym typeface="+mn-ea"/>
            </a:endParaRP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tx1"/>
                  </a:solidFill>
                </a:rPr>
                <a:t>定义</a:t>
              </a:r>
              <a:endParaRPr lang="zh-CN" altLang="en-US"/>
            </a:p>
            <a:p>
              <a:pPr fontAlgn="auto">
                <a:lnSpc>
                  <a:spcPct val="150000"/>
                </a:lnSpc>
              </a:pPr>
              <a:r>
                <a:rPr lang="zh-CN" altLang="en-US">
                  <a:solidFill>
                    <a:schemeClr val="accent6"/>
                  </a:solidFill>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534035" y="1584960"/>
            <a:ext cx="11866245" cy="4351655"/>
          </a:xfrm>
        </p:spPr>
        <p:txBody>
          <a:bodyPr/>
          <a:lstStyle/>
          <a:p>
            <a:pPr indent="0" fontAlgn="auto">
              <a:lnSpc>
                <a:spcPct val="150000"/>
              </a:lnSpc>
              <a:buNone/>
            </a:pPr>
            <a:r>
              <a:rPr lang="zh-CN" altLang="en-US" sz="2130"/>
              <a:t>互联网与因特网</a:t>
            </a:r>
          </a:p>
          <a:p>
            <a:pPr marL="0" indent="0" fontAlgn="auto">
              <a:lnSpc>
                <a:spcPct val="150000"/>
              </a:lnSpc>
              <a:buNone/>
            </a:pPr>
            <a:r>
              <a:rPr lang="zh-CN" altLang="en-US" sz="2130"/>
              <a:t>    互联网（</a:t>
            </a:r>
            <a:r>
              <a:rPr lang="en-US" altLang="zh-CN" sz="2130"/>
              <a:t>internet</a:t>
            </a:r>
            <a:r>
              <a:rPr lang="zh-CN" altLang="en-US" sz="2130"/>
              <a:t>）：泛指由多个计算机网络互连而成的网络</a:t>
            </a:r>
          </a:p>
          <a:p>
            <a:pPr marL="0" indent="0" fontAlgn="auto">
              <a:lnSpc>
                <a:spcPct val="150000"/>
              </a:lnSpc>
              <a:buNone/>
            </a:pPr>
            <a:r>
              <a:rPr lang="zh-CN" altLang="en-US" sz="2125">
                <a:solidFill>
                  <a:schemeClr val="accent6"/>
                </a:solidFill>
                <a:sym typeface="+mn-ea"/>
              </a:rPr>
              <a:t>    </a:t>
            </a:r>
            <a:endParaRPr lang="zh-CN" altLang="en-US" sz="2125">
              <a:solidFill>
                <a:schemeClr val="tx1"/>
              </a:solidFill>
              <a:sym typeface="+mn-ea"/>
            </a:endParaRP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tx1"/>
                  </a:solidFill>
                </a:rPr>
                <a:t>定义</a:t>
              </a:r>
              <a:endParaRPr lang="zh-CN" altLang="en-US"/>
            </a:p>
            <a:p>
              <a:pPr fontAlgn="auto">
                <a:lnSpc>
                  <a:spcPct val="150000"/>
                </a:lnSpc>
              </a:pPr>
              <a:r>
                <a:rPr lang="zh-CN" altLang="en-US">
                  <a:solidFill>
                    <a:schemeClr val="accent6"/>
                  </a:solidFill>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534035" y="1584960"/>
            <a:ext cx="11866245" cy="4351655"/>
          </a:xfrm>
        </p:spPr>
        <p:txBody>
          <a:bodyPr/>
          <a:lstStyle/>
          <a:p>
            <a:pPr indent="0" fontAlgn="auto">
              <a:lnSpc>
                <a:spcPct val="150000"/>
              </a:lnSpc>
              <a:buNone/>
            </a:pPr>
            <a:r>
              <a:rPr lang="zh-CN" altLang="en-US" sz="2130"/>
              <a:t>互联网与因特网</a:t>
            </a:r>
          </a:p>
          <a:p>
            <a:pPr marL="0" indent="0" fontAlgn="auto">
              <a:lnSpc>
                <a:spcPct val="150000"/>
              </a:lnSpc>
              <a:buNone/>
            </a:pPr>
            <a:r>
              <a:rPr lang="zh-CN" altLang="en-US" sz="2130"/>
              <a:t>    互联网（</a:t>
            </a:r>
            <a:r>
              <a:rPr lang="en-US" altLang="zh-CN" sz="2130"/>
              <a:t>internet</a:t>
            </a:r>
            <a:r>
              <a:rPr lang="zh-CN" altLang="en-US" sz="2130"/>
              <a:t>）：泛指由多个计算机网络互连而成的网络</a:t>
            </a:r>
          </a:p>
          <a:p>
            <a:pPr marL="0" indent="0" fontAlgn="auto">
              <a:lnSpc>
                <a:spcPct val="150000"/>
              </a:lnSpc>
              <a:buNone/>
            </a:pPr>
            <a:r>
              <a:rPr lang="zh-CN" altLang="en-US" sz="2125">
                <a:solidFill>
                  <a:schemeClr val="accent6"/>
                </a:solidFill>
                <a:sym typeface="+mn-ea"/>
              </a:rPr>
              <a:t>    </a:t>
            </a:r>
            <a:r>
              <a:rPr lang="zh-CN" altLang="en-US" sz="2125">
                <a:solidFill>
                  <a:schemeClr val="tx1"/>
                </a:solidFill>
                <a:sym typeface="+mn-ea"/>
              </a:rPr>
              <a:t>因特网（</a:t>
            </a:r>
            <a:r>
              <a:rPr lang="en-US" altLang="zh-CN" sz="2125">
                <a:solidFill>
                  <a:schemeClr val="tx1"/>
                </a:solidFill>
                <a:sym typeface="+mn-ea"/>
              </a:rPr>
              <a:t>Internet</a:t>
            </a:r>
            <a:r>
              <a:rPr lang="zh-CN" altLang="en-US" sz="2125">
                <a:solidFill>
                  <a:schemeClr val="tx1"/>
                </a:solidFill>
                <a:sym typeface="+mn-ea"/>
              </a:rPr>
              <a:t>）：</a:t>
            </a: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tx1"/>
                  </a:solidFill>
                </a:rPr>
                <a:t>定义</a:t>
              </a:r>
              <a:endParaRPr lang="zh-CN" altLang="en-US"/>
            </a:p>
            <a:p>
              <a:pPr fontAlgn="auto">
                <a:lnSpc>
                  <a:spcPct val="150000"/>
                </a:lnSpc>
              </a:pPr>
              <a:r>
                <a:rPr lang="zh-CN" altLang="en-US">
                  <a:solidFill>
                    <a:schemeClr val="accent6"/>
                  </a:solidFill>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534035" y="1584960"/>
            <a:ext cx="11866245" cy="4351655"/>
          </a:xfrm>
        </p:spPr>
        <p:txBody>
          <a:bodyPr/>
          <a:lstStyle/>
          <a:p>
            <a:pPr indent="0" fontAlgn="auto">
              <a:lnSpc>
                <a:spcPct val="150000"/>
              </a:lnSpc>
              <a:buNone/>
            </a:pPr>
            <a:r>
              <a:rPr lang="zh-CN" altLang="en-US" sz="2130" dirty="0"/>
              <a:t>互联网与因特网</a:t>
            </a:r>
          </a:p>
          <a:p>
            <a:pPr marL="0" indent="0" fontAlgn="auto">
              <a:lnSpc>
                <a:spcPct val="150000"/>
              </a:lnSpc>
              <a:buNone/>
            </a:pPr>
            <a:r>
              <a:rPr lang="zh-CN" altLang="en-US" sz="2130" dirty="0"/>
              <a:t>    互联网（</a:t>
            </a:r>
            <a:r>
              <a:rPr lang="en-US" altLang="zh-CN" sz="2130" dirty="0"/>
              <a:t>internet</a:t>
            </a:r>
            <a:r>
              <a:rPr lang="zh-CN" altLang="en-US" sz="2130" dirty="0"/>
              <a:t>）：泛指由多个计算机网络互连而成的网络</a:t>
            </a:r>
          </a:p>
          <a:p>
            <a:pPr marL="0" indent="0" fontAlgn="auto">
              <a:lnSpc>
                <a:spcPct val="150000"/>
              </a:lnSpc>
              <a:buNone/>
            </a:pPr>
            <a:r>
              <a:rPr lang="zh-CN" altLang="en-US" sz="2125" dirty="0">
                <a:solidFill>
                  <a:srgbClr val="FF3300"/>
                </a:solidFill>
                <a:sym typeface="+mn-ea"/>
              </a:rPr>
              <a:t>    因特网（</a:t>
            </a:r>
            <a:r>
              <a:rPr lang="en-US" altLang="zh-CN" sz="2125" dirty="0">
                <a:solidFill>
                  <a:srgbClr val="FF3300"/>
                </a:solidFill>
                <a:sym typeface="+mn-ea"/>
              </a:rPr>
              <a:t>Internet</a:t>
            </a:r>
            <a:r>
              <a:rPr lang="zh-CN" altLang="en-US" sz="2125" dirty="0">
                <a:solidFill>
                  <a:srgbClr val="FF3300"/>
                </a:solidFill>
                <a:sym typeface="+mn-ea"/>
              </a:rPr>
              <a:t>）：</a:t>
            </a:r>
            <a:r>
              <a:rPr lang="zh-CN" altLang="en-US" sz="2125" dirty="0">
                <a:solidFill>
                  <a:schemeClr val="tx1"/>
                </a:solidFill>
                <a:sym typeface="+mn-ea"/>
              </a:rPr>
              <a:t>它指当前全球</a:t>
            </a:r>
            <a:r>
              <a:rPr lang="zh-CN" altLang="en-US" sz="2125" dirty="0">
                <a:sym typeface="+mn-ea"/>
              </a:rPr>
              <a:t>最大的、应用最广泛的计算机网络</a:t>
            </a:r>
            <a:endParaRPr lang="zh-CN" altLang="en-US" sz="2125" dirty="0"/>
          </a:p>
          <a:p>
            <a:pPr marL="0" indent="0" fontAlgn="auto">
              <a:lnSpc>
                <a:spcPct val="150000"/>
              </a:lnSpc>
              <a:buNone/>
            </a:pPr>
            <a:endParaRPr lang="zh-CN" altLang="en-US" sz="2125" dirty="0">
              <a:solidFill>
                <a:schemeClr val="tx1"/>
              </a:solidFill>
              <a:sym typeface="+mn-ea"/>
            </a:endParaRPr>
          </a:p>
        </p:txBody>
      </p:sp>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tx1"/>
                  </a:solidFill>
                </a:rPr>
                <a:t>定义</a:t>
              </a:r>
              <a:endParaRPr lang="zh-CN" altLang="en-US"/>
            </a:p>
            <a:p>
              <a:pPr fontAlgn="auto">
                <a:lnSpc>
                  <a:spcPct val="150000"/>
                </a:lnSpc>
              </a:pPr>
              <a:r>
                <a:rPr lang="zh-CN" altLang="en-US">
                  <a:solidFill>
                    <a:schemeClr val="accent6"/>
                  </a:solidFill>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534035" y="1584960"/>
            <a:ext cx="11866245" cy="4351655"/>
          </a:xfrm>
        </p:spPr>
        <p:txBody>
          <a:bodyPr/>
          <a:lstStyle/>
          <a:p>
            <a:pPr indent="0" fontAlgn="auto">
              <a:lnSpc>
                <a:spcPct val="150000"/>
              </a:lnSpc>
              <a:buNone/>
            </a:pPr>
            <a:r>
              <a:rPr lang="zh-CN" altLang="en-US" sz="2130" dirty="0"/>
              <a:t>因特网服务</a:t>
            </a:r>
            <a:r>
              <a:rPr lang="zh-CN" altLang="en-US" sz="2130" dirty="0" smtClean="0"/>
              <a:t>提供商（</a:t>
            </a:r>
            <a:r>
              <a:rPr lang="en-US" altLang="zh-CN" sz="2125" dirty="0">
                <a:sym typeface="+mn-ea"/>
              </a:rPr>
              <a:t>Internet Service </a:t>
            </a:r>
            <a:r>
              <a:rPr lang="en-US" altLang="zh-CN" sz="2125" dirty="0" err="1">
                <a:sym typeface="+mn-ea"/>
              </a:rPr>
              <a:t>Provider,ISP</a:t>
            </a:r>
            <a:r>
              <a:rPr lang="zh-CN" altLang="en-US" sz="2130" dirty="0"/>
              <a:t>）    </a:t>
            </a:r>
            <a:endParaRPr lang="zh-CN" altLang="en-US" sz="2125" dirty="0">
              <a:solidFill>
                <a:schemeClr val="tx1"/>
              </a:solidFill>
              <a:sym typeface="+mn-ea"/>
            </a:endParaRPr>
          </a:p>
        </p:txBody>
      </p:sp>
      <p:pic>
        <p:nvPicPr>
          <p:cNvPr id="4" name="图片 3"/>
          <p:cNvPicPr>
            <a:picLocks noChangeAspect="1"/>
          </p:cNvPicPr>
          <p:nvPr/>
        </p:nvPicPr>
        <p:blipFill>
          <a:blip r:embed="rId4"/>
          <a:stretch>
            <a:fillRect/>
          </a:stretch>
        </p:blipFill>
        <p:spPr>
          <a:xfrm>
            <a:off x="1205865" y="2995930"/>
            <a:ext cx="8485505" cy="2760980"/>
          </a:xfrm>
          <a:prstGeom prst="rect">
            <a:avLst/>
          </a:prstGeom>
        </p:spPr>
      </p:pic>
      <p:sp>
        <p:nvSpPr>
          <p:cNvPr id="6" name="文本框 5"/>
          <p:cNvSpPr txBox="1"/>
          <p:nvPr/>
        </p:nvSpPr>
        <p:spPr>
          <a:xfrm>
            <a:off x="5080" y="8255"/>
            <a:ext cx="2519680" cy="368300"/>
          </a:xfrm>
          <a:prstGeom prst="rect">
            <a:avLst/>
          </a:prstGeom>
          <a:noFill/>
        </p:spPr>
        <p:txBody>
          <a:bodyPr wrap="none" rtlCol="0" anchor="t">
            <a:spAutoFit/>
          </a:bodyPr>
          <a:lstStyle/>
          <a:p>
            <a:r>
              <a:rPr lang="en-US" altLang="zh-CN">
                <a:sym typeface="+mn-ea"/>
              </a:rPr>
              <a:t>1.1.1</a:t>
            </a:r>
            <a:r>
              <a:rPr lang="zh-CN" altLang="en-US">
                <a:sym typeface="+mn-ea"/>
              </a:rPr>
              <a:t>计算机网络的定义</a:t>
            </a:r>
            <a:endParaRPr lang="zh-CN" altLang="en-US"/>
          </a:p>
        </p:txBody>
      </p:sp>
      <p:grpSp>
        <p:nvGrpSpPr>
          <p:cNvPr id="8" name="组合 7"/>
          <p:cNvGrpSpPr/>
          <p:nvPr/>
        </p:nvGrpSpPr>
        <p:grpSpPr>
          <a:xfrm>
            <a:off x="8209915" y="304165"/>
            <a:ext cx="5882005" cy="2571750"/>
            <a:chOff x="7944" y="4996"/>
            <a:chExt cx="9263" cy="4050"/>
          </a:xfrm>
        </p:grpSpPr>
        <p:sp>
          <p:nvSpPr>
            <p:cNvPr id="9" name="文本框 8"/>
            <p:cNvSpPr txBox="1"/>
            <p:nvPr/>
          </p:nvSpPr>
          <p:spPr>
            <a:xfrm>
              <a:off x="11289" y="4996"/>
              <a:ext cx="5918" cy="4050"/>
            </a:xfrm>
            <a:prstGeom prst="rect">
              <a:avLst/>
            </a:prstGeom>
            <a:noFill/>
          </p:spPr>
          <p:txBody>
            <a:bodyPr wrap="square" rtlCol="0">
              <a:spAutoFit/>
            </a:bodyPr>
            <a:lstStyle/>
            <a:p>
              <a:pPr fontAlgn="auto">
                <a:lnSpc>
                  <a:spcPct val="150000"/>
                </a:lnSpc>
              </a:pPr>
              <a:r>
                <a:rPr lang="zh-CN" altLang="en-US">
                  <a:solidFill>
                    <a:schemeClr val="tx1"/>
                  </a:solidFill>
                </a:rPr>
                <a:t>起源</a:t>
              </a:r>
              <a:endParaRPr lang="zh-CN" altLang="en-US">
                <a:solidFill>
                  <a:schemeClr val="accent6"/>
                </a:solidFill>
              </a:endParaRPr>
            </a:p>
            <a:p>
              <a:pPr fontAlgn="auto">
                <a:lnSpc>
                  <a:spcPct val="150000"/>
                </a:lnSpc>
              </a:pPr>
              <a:r>
                <a:rPr lang="zh-CN" altLang="en-US">
                  <a:solidFill>
                    <a:schemeClr val="tx1"/>
                  </a:solidFill>
                </a:rPr>
                <a:t>定义</a:t>
              </a:r>
              <a:endParaRPr lang="zh-CN" altLang="en-US"/>
            </a:p>
            <a:p>
              <a:pPr fontAlgn="auto">
                <a:lnSpc>
                  <a:spcPct val="150000"/>
                </a:lnSpc>
              </a:pPr>
              <a:r>
                <a:rPr lang="zh-CN" altLang="en-US">
                  <a:solidFill>
                    <a:schemeClr val="tx1"/>
                  </a:solidFill>
                  <a:sym typeface="+mn-ea"/>
                </a:rPr>
                <a:t>互联网与因特网</a:t>
              </a:r>
              <a:endParaRPr lang="zh-CN" altLang="en-US">
                <a:solidFill>
                  <a:schemeClr val="tx1"/>
                </a:solidFill>
              </a:endParaRPr>
            </a:p>
            <a:p>
              <a:pPr fontAlgn="auto">
                <a:lnSpc>
                  <a:spcPct val="150000"/>
                </a:lnSpc>
              </a:pPr>
              <a:r>
                <a:rPr lang="en-US" altLang="zh-CN">
                  <a:solidFill>
                    <a:schemeClr val="accent6"/>
                  </a:solidFill>
                </a:rPr>
                <a:t>ISP</a:t>
              </a:r>
              <a:endParaRPr lang="zh-CN" altLang="en-US"/>
            </a:p>
            <a:p>
              <a:pPr fontAlgn="auto">
                <a:lnSpc>
                  <a:spcPct val="150000"/>
                </a:lnSpc>
              </a:pPr>
              <a:endParaRPr lang="zh-CN" altLang="en-US" sz="2130"/>
            </a:p>
            <a:p>
              <a:endParaRPr lang="en-US" altLang="zh-CN" sz="2130"/>
            </a:p>
          </p:txBody>
        </p:sp>
        <p:sp>
          <p:nvSpPr>
            <p:cNvPr id="11" name="左大括号 10"/>
            <p:cNvSpPr/>
            <p:nvPr/>
          </p:nvSpPr>
          <p:spPr>
            <a:xfrm>
              <a:off x="11169" y="5294"/>
              <a:ext cx="120" cy="23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7944" y="6131"/>
              <a:ext cx="3345" cy="580"/>
            </a:xfrm>
            <a:prstGeom prst="rect">
              <a:avLst/>
            </a:prstGeom>
            <a:noFill/>
          </p:spPr>
          <p:txBody>
            <a:bodyPr wrap="square" rtlCol="0">
              <a:spAutoFit/>
            </a:bodyPr>
            <a:lstStyle/>
            <a:p>
              <a:r>
                <a:rPr lang="zh-CN" altLang="en-US"/>
                <a:t>计算机网络的定义</a:t>
              </a:r>
            </a:p>
          </p:txBody>
        </p:sp>
      </p:gr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内容占位符 6"/>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buNone/>
            </a:pPr>
            <a:r>
              <a:rPr lang="zh-CN" altLang="en-US" sz="2125">
                <a:solidFill>
                  <a:schemeClr val="tx1"/>
                </a:solidFill>
                <a:sym typeface="+mn-ea"/>
              </a:rPr>
              <a:t>计算机网络是（</a:t>
            </a:r>
            <a:r>
              <a:rPr lang="zh-CN" altLang="en-US" sz="2125">
                <a:solidFill>
                  <a:schemeClr val="bg2"/>
                </a:solidFill>
                <a:sym typeface="+mn-ea"/>
              </a:rPr>
              <a:t>互连</a:t>
            </a:r>
            <a:r>
              <a:rPr lang="zh-CN" altLang="en-US" sz="2125">
                <a:solidFill>
                  <a:schemeClr val="tx1"/>
                </a:solidFill>
                <a:sym typeface="+mn-ea"/>
              </a:rPr>
              <a:t>）、（</a:t>
            </a:r>
            <a:r>
              <a:rPr lang="zh-CN" altLang="en-US" sz="2125">
                <a:solidFill>
                  <a:schemeClr val="bg2"/>
                </a:solidFill>
                <a:sym typeface="+mn-ea"/>
              </a:rPr>
              <a:t>自治</a:t>
            </a:r>
            <a:r>
              <a:rPr lang="zh-CN" altLang="en-US" sz="2125">
                <a:solidFill>
                  <a:schemeClr val="tx1"/>
                </a:solidFill>
                <a:sym typeface="+mn-ea"/>
              </a:rPr>
              <a:t>）的计算机的集合</a:t>
            </a:r>
            <a:endParaRPr lang="zh-CN" altLang="en-US" sz="2130"/>
          </a:p>
        </p:txBody>
      </p:sp>
      <p:sp>
        <p:nvSpPr>
          <p:cNvPr id="10" name="文本框 9"/>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内容占位符 6"/>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buNone/>
            </a:pPr>
            <a:r>
              <a:rPr lang="zh-CN" altLang="en-US" sz="2125">
                <a:solidFill>
                  <a:schemeClr val="tx1"/>
                </a:solidFill>
                <a:sym typeface="+mn-ea"/>
              </a:rPr>
              <a:t>计算机网络是（</a:t>
            </a:r>
            <a:r>
              <a:rPr lang="zh-CN" altLang="en-US" sz="2125">
                <a:solidFill>
                  <a:schemeClr val="accent6"/>
                </a:solidFill>
                <a:sym typeface="+mn-ea"/>
              </a:rPr>
              <a:t>互连</a:t>
            </a:r>
            <a:r>
              <a:rPr lang="zh-CN" altLang="en-US" sz="2125">
                <a:solidFill>
                  <a:schemeClr val="tx1"/>
                </a:solidFill>
                <a:sym typeface="+mn-ea"/>
              </a:rPr>
              <a:t>）、（</a:t>
            </a:r>
            <a:r>
              <a:rPr lang="zh-CN" altLang="en-US" sz="2125">
                <a:solidFill>
                  <a:schemeClr val="accent6"/>
                </a:solidFill>
                <a:sym typeface="+mn-ea"/>
              </a:rPr>
              <a:t>自治</a:t>
            </a:r>
            <a:r>
              <a:rPr lang="zh-CN" altLang="en-US" sz="2125">
                <a:solidFill>
                  <a:schemeClr val="tx1"/>
                </a:solidFill>
                <a:sym typeface="+mn-ea"/>
              </a:rPr>
              <a:t>）的计算机的集合</a:t>
            </a:r>
            <a:endParaRPr lang="zh-CN" altLang="en-US" sz="2130"/>
          </a:p>
        </p:txBody>
      </p:sp>
      <p:sp>
        <p:nvSpPr>
          <p:cNvPr id="2" name="文本框 1"/>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1870509" y="1402281"/>
            <a:ext cx="5083810" cy="419100"/>
          </a:xfrm>
          <a:prstGeom prst="rect">
            <a:avLst/>
          </a:prstGeom>
          <a:noFill/>
        </p:spPr>
        <p:txBody>
          <a:bodyPr wrap="square" rtlCol="0">
            <a:spAutoFit/>
          </a:bodyPr>
          <a:lstStyle/>
          <a:p>
            <a:r>
              <a:rPr lang="en-US" altLang="zh-CN" sz="2130" dirty="0"/>
              <a:t> </a:t>
            </a:r>
            <a:r>
              <a:rPr lang="zh-CN" altLang="en-US" sz="2130" dirty="0"/>
              <a:t>计算机网络原理</a:t>
            </a:r>
          </a:p>
        </p:txBody>
      </p:sp>
      <p:graphicFrame>
        <p:nvGraphicFramePr>
          <p:cNvPr id="4" name="表格 3"/>
          <p:cNvGraphicFramePr>
            <a:graphicFrameLocks noGrp="1"/>
          </p:cNvGraphicFramePr>
          <p:nvPr>
            <p:extLst>
              <p:ext uri="{D42A27DB-BD31-4B8C-83A1-F6EECF244321}">
                <p14:modId xmlns:p14="http://schemas.microsoft.com/office/powerpoint/2010/main" val="1400578135"/>
              </p:ext>
            </p:extLst>
          </p:nvPr>
        </p:nvGraphicFramePr>
        <p:xfrm>
          <a:off x="2790284" y="2347742"/>
          <a:ext cx="6732858" cy="2882180"/>
        </p:xfrm>
        <a:graphic>
          <a:graphicData uri="http://schemas.openxmlformats.org/drawingml/2006/table">
            <a:tbl>
              <a:tblPr firstRow="1" bandRow="1">
                <a:tableStyleId>{5940675A-B579-460E-94D1-54222C63F5DA}</a:tableStyleId>
              </a:tblPr>
              <a:tblGrid>
                <a:gridCol w="1815169"/>
                <a:gridCol w="1806498"/>
                <a:gridCol w="3111191"/>
              </a:tblGrid>
              <a:tr h="576436">
                <a:tc>
                  <a:txBody>
                    <a:bodyPr/>
                    <a:lstStyle/>
                    <a:p>
                      <a:pPr algn="ctr"/>
                      <a:r>
                        <a:rPr lang="zh-CN" altLang="en-US" dirty="0" smtClean="0">
                          <a:latin typeface="Microsoft YaHei" charset="-122"/>
                          <a:ea typeface="Microsoft YaHei" charset="-122"/>
                          <a:cs typeface="Microsoft YaHei" charset="-122"/>
                        </a:rPr>
                        <a:t>题型</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题目数量</a:t>
                      </a:r>
                      <a:endParaRPr lang="zh-CN" altLang="en-US" dirty="0">
                        <a:latin typeface="Microsoft YaHei" charset="-122"/>
                        <a:ea typeface="Microsoft YaHei" charset="-122"/>
                        <a:cs typeface="Microsoft YaHei" charset="-122"/>
                      </a:endParaRPr>
                    </a:p>
                  </a:txBody>
                  <a:tcPr anchor="ctr"/>
                </a:tc>
                <a:tc>
                  <a:txBody>
                    <a:bodyPr/>
                    <a:lstStyle/>
                    <a:p>
                      <a:pPr algn="ctr"/>
                      <a:r>
                        <a:rPr lang="zh-CN" altLang="en-US" dirty="0" smtClean="0">
                          <a:latin typeface="Microsoft YaHei" charset="-122"/>
                          <a:ea typeface="Microsoft YaHei" charset="-122"/>
                          <a:cs typeface="Microsoft YaHei" charset="-122"/>
                        </a:rPr>
                        <a:t>分值</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单选题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25</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25</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填空题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10</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10</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简答题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6</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30</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r h="576436">
                <a:tc>
                  <a:txBody>
                    <a:bodyPr/>
                    <a:lstStyle/>
                    <a:p>
                      <a:pPr algn="ctr"/>
                      <a:r>
                        <a:rPr lang="zh-CN" altLang="en-US" dirty="0" smtClean="0">
                          <a:latin typeface="Microsoft YaHei" charset="-122"/>
                          <a:ea typeface="Microsoft YaHei" charset="-122"/>
                          <a:cs typeface="Microsoft YaHei" charset="-122"/>
                        </a:rPr>
                        <a:t>综合题</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3</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10</a:t>
                      </a:r>
                      <a:r>
                        <a:rPr lang="zh-CN" altLang="en-US" dirty="0" smtClean="0">
                          <a:latin typeface="Microsoft YaHei" charset="-122"/>
                          <a:ea typeface="Microsoft YaHei" charset="-122"/>
                          <a:cs typeface="Microsoft YaHei" charset="-122"/>
                        </a:rPr>
                        <a:t>分、</a:t>
                      </a:r>
                      <a:r>
                        <a:rPr lang="en-US" altLang="zh-CN" dirty="0" smtClean="0">
                          <a:latin typeface="Microsoft YaHei" charset="-122"/>
                          <a:ea typeface="Microsoft YaHei" charset="-122"/>
                          <a:cs typeface="Microsoft YaHei" charset="-122"/>
                        </a:rPr>
                        <a:t>12</a:t>
                      </a:r>
                      <a:r>
                        <a:rPr lang="zh-CN" altLang="en-US" dirty="0" smtClean="0">
                          <a:latin typeface="Microsoft YaHei" charset="-122"/>
                          <a:ea typeface="Microsoft YaHei" charset="-122"/>
                          <a:cs typeface="Microsoft YaHei" charset="-122"/>
                        </a:rPr>
                        <a:t>分、</a:t>
                      </a:r>
                      <a:r>
                        <a:rPr lang="en-US" altLang="zh-CN" dirty="0" smtClean="0">
                          <a:latin typeface="Microsoft YaHei" charset="-122"/>
                          <a:ea typeface="Microsoft YaHei" charset="-122"/>
                          <a:cs typeface="Microsoft YaHei" charset="-122"/>
                        </a:rPr>
                        <a:t>13</a:t>
                      </a:r>
                      <a:r>
                        <a:rPr lang="zh-CN" altLang="en-US" dirty="0" smtClean="0">
                          <a:latin typeface="Microsoft YaHei" charset="-122"/>
                          <a:ea typeface="Microsoft YaHei" charset="-122"/>
                          <a:cs typeface="Microsoft YaHei" charset="-122"/>
                        </a:rPr>
                        <a:t>分</a:t>
                      </a:r>
                      <a:endParaRPr lang="zh-CN" altLang="en-US" dirty="0">
                        <a:latin typeface="Microsoft YaHei" charset="-122"/>
                        <a:ea typeface="Microsoft YaHei" charset="-122"/>
                        <a:cs typeface="Microsoft YaHei" charset="-122"/>
                      </a:endParaRPr>
                    </a:p>
                  </a:txBody>
                  <a:tcPr anchor="ctr"/>
                </a:tc>
              </a:tr>
            </a:tbl>
          </a:graphicData>
        </a:graphic>
      </p:graphicFrame>
    </p:spTree>
    <p:custDataLst>
      <p:tags r:id="rId1"/>
    </p:custDataLst>
    <p:extLst>
      <p:ext uri="{BB962C8B-B14F-4D97-AF65-F5344CB8AC3E}">
        <p14:creationId xmlns:p14="http://schemas.microsoft.com/office/powerpoint/2010/main" val="198449682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内容占位符 6"/>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30"/>
              <a:t>（</a:t>
            </a:r>
            <a:r>
              <a:rPr lang="zh-CN" altLang="en-US" sz="2130">
                <a:solidFill>
                  <a:schemeClr val="bg2"/>
                </a:solidFill>
              </a:rPr>
              <a:t>自治</a:t>
            </a:r>
            <a:r>
              <a:rPr lang="zh-CN" altLang="en-US" sz="2130"/>
              <a:t>）是指互连的计算机系统彼此独立，不存在主从或者控制与被控制的关系。</a:t>
            </a:r>
          </a:p>
        </p:txBody>
      </p:sp>
      <p:pic>
        <p:nvPicPr>
          <p:cNvPr id="2" name="图片 1"/>
          <p:cNvPicPr>
            <a:picLocks noChangeAspect="1"/>
          </p:cNvPicPr>
          <p:nvPr/>
        </p:nvPicPr>
        <p:blipFill>
          <a:blip r:embed="rId3"/>
          <a:stretch>
            <a:fillRect/>
          </a:stretch>
        </p:blipFill>
        <p:spPr>
          <a:xfrm>
            <a:off x="6090920" y="3423920"/>
            <a:ext cx="9525" cy="9525"/>
          </a:xfrm>
          <a:prstGeom prst="rect">
            <a:avLst/>
          </a:prstGeom>
        </p:spPr>
      </p:pic>
      <p:sp>
        <p:nvSpPr>
          <p:cNvPr id="3" name="文本框 2"/>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内容占位符 6"/>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30"/>
              <a:t>（</a:t>
            </a:r>
            <a:r>
              <a:rPr lang="zh-CN" altLang="en-US" sz="2130">
                <a:solidFill>
                  <a:schemeClr val="accent6"/>
                </a:solidFill>
              </a:rPr>
              <a:t>自治</a:t>
            </a:r>
            <a:r>
              <a:rPr lang="zh-CN" altLang="en-US" sz="2130"/>
              <a:t>）是指互连的计算机系统彼此独立，不存在主从或者控制与被控制的关系。</a:t>
            </a:r>
          </a:p>
        </p:txBody>
      </p:sp>
      <p:pic>
        <p:nvPicPr>
          <p:cNvPr id="2" name="图片 1"/>
          <p:cNvPicPr>
            <a:picLocks noChangeAspect="1"/>
          </p:cNvPicPr>
          <p:nvPr/>
        </p:nvPicPr>
        <p:blipFill>
          <a:blip r:embed="rId3"/>
          <a:stretch>
            <a:fillRect/>
          </a:stretch>
        </p:blipFill>
        <p:spPr>
          <a:xfrm>
            <a:off x="6090920" y="3423920"/>
            <a:ext cx="9525" cy="9525"/>
          </a:xfrm>
          <a:prstGeom prst="rect">
            <a:avLst/>
          </a:prstGeom>
        </p:spPr>
      </p:pic>
      <p:sp>
        <p:nvSpPr>
          <p:cNvPr id="3" name="文本框 2"/>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090920" y="3423920"/>
            <a:ext cx="9525" cy="9525"/>
          </a:xfrm>
          <a:prstGeom prst="rect">
            <a:avLst/>
          </a:prstGeom>
        </p:spPr>
      </p:pic>
      <p:sp>
        <p:nvSpPr>
          <p:cNvPr id="3" name="文本框 2"/>
          <p:cNvSpPr txBox="1"/>
          <p:nvPr/>
        </p:nvSpPr>
        <p:spPr>
          <a:xfrm>
            <a:off x="1326515" y="1531620"/>
            <a:ext cx="8727440" cy="3040380"/>
          </a:xfrm>
          <a:prstGeom prst="rect">
            <a:avLst/>
          </a:prstGeom>
          <a:noFill/>
        </p:spPr>
        <p:txBody>
          <a:bodyPr wrap="square" rtlCol="0" anchor="t">
            <a:spAutoFit/>
          </a:bodyPr>
          <a:lstStyle/>
          <a:p>
            <a:r>
              <a:rPr lang="zh-CN" altLang="en-US" sz="2130"/>
              <a:t>从技术的范畴来看，计算机网络是（</a:t>
            </a:r>
            <a:r>
              <a:rPr lang="en-US" altLang="zh-CN" sz="2130">
                <a:solidFill>
                  <a:schemeClr val="bg2"/>
                </a:solidFill>
              </a:rPr>
              <a:t>B</a:t>
            </a:r>
            <a:r>
              <a:rPr lang="zh-CN" altLang="en-US" sz="2130"/>
              <a:t>）相互融合的产物。</a:t>
            </a:r>
          </a:p>
          <a:p>
            <a:endParaRPr lang="zh-CN" altLang="en-US" sz="2130"/>
          </a:p>
          <a:p>
            <a:r>
              <a:rPr lang="zh-CN" altLang="en-US" sz="2130"/>
              <a:t>A:计算机技术和网络技术</a:t>
            </a:r>
          </a:p>
          <a:p>
            <a:endParaRPr lang="zh-CN" altLang="en-US" sz="2130"/>
          </a:p>
          <a:p>
            <a:r>
              <a:rPr lang="zh-CN" altLang="en-US" sz="2130"/>
              <a:t>B:计算机技术和通信技术</a:t>
            </a:r>
          </a:p>
          <a:p>
            <a:endParaRPr lang="zh-CN" altLang="en-US" sz="2130"/>
          </a:p>
          <a:p>
            <a:r>
              <a:rPr lang="zh-CN" altLang="en-US" sz="2130"/>
              <a:t>C:电话网络和有线电视网络</a:t>
            </a:r>
          </a:p>
          <a:p>
            <a:endParaRPr lang="zh-CN" altLang="en-US" sz="2130"/>
          </a:p>
          <a:p>
            <a:r>
              <a:rPr lang="zh-CN" altLang="en-US" sz="2130"/>
              <a:t>D:个人计算机和服务器计算机</a:t>
            </a:r>
          </a:p>
        </p:txBody>
      </p:sp>
      <p:sp>
        <p:nvSpPr>
          <p:cNvPr id="4" name="文本框 3"/>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090920" y="3423920"/>
            <a:ext cx="9525" cy="9525"/>
          </a:xfrm>
          <a:prstGeom prst="rect">
            <a:avLst/>
          </a:prstGeom>
        </p:spPr>
      </p:pic>
      <p:sp>
        <p:nvSpPr>
          <p:cNvPr id="3" name="文本框 2"/>
          <p:cNvSpPr txBox="1"/>
          <p:nvPr/>
        </p:nvSpPr>
        <p:spPr>
          <a:xfrm>
            <a:off x="1326515" y="1531620"/>
            <a:ext cx="8727440" cy="3040380"/>
          </a:xfrm>
          <a:prstGeom prst="rect">
            <a:avLst/>
          </a:prstGeom>
          <a:noFill/>
        </p:spPr>
        <p:txBody>
          <a:bodyPr wrap="square" rtlCol="0" anchor="t">
            <a:spAutoFit/>
          </a:bodyPr>
          <a:lstStyle/>
          <a:p>
            <a:r>
              <a:rPr lang="zh-CN" altLang="en-US" sz="2130"/>
              <a:t>从技术的范畴来看，计算机网络是（</a:t>
            </a:r>
            <a:r>
              <a:rPr lang="en-US" altLang="zh-CN" sz="2130">
                <a:solidFill>
                  <a:schemeClr val="accent6"/>
                </a:solidFill>
              </a:rPr>
              <a:t>B</a:t>
            </a:r>
            <a:r>
              <a:rPr lang="zh-CN" altLang="en-US" sz="2130"/>
              <a:t>）相互融合的产物。</a:t>
            </a:r>
          </a:p>
          <a:p>
            <a:endParaRPr lang="zh-CN" altLang="en-US" sz="2130"/>
          </a:p>
          <a:p>
            <a:r>
              <a:rPr lang="zh-CN" altLang="en-US" sz="2130"/>
              <a:t>A:计算机技术和网络技术</a:t>
            </a:r>
          </a:p>
          <a:p>
            <a:endParaRPr lang="zh-CN" altLang="en-US" sz="2130"/>
          </a:p>
          <a:p>
            <a:r>
              <a:rPr lang="zh-CN" altLang="en-US" sz="2130">
                <a:solidFill>
                  <a:schemeClr val="accent6"/>
                </a:solidFill>
              </a:rPr>
              <a:t>B:计算机技术和通信技术</a:t>
            </a:r>
          </a:p>
          <a:p>
            <a:endParaRPr lang="zh-CN" altLang="en-US" sz="2130"/>
          </a:p>
          <a:p>
            <a:r>
              <a:rPr lang="zh-CN" altLang="en-US" sz="2130"/>
              <a:t>C:电话网络和有线电视网络</a:t>
            </a:r>
          </a:p>
          <a:p>
            <a:endParaRPr lang="zh-CN" altLang="en-US" sz="2130"/>
          </a:p>
          <a:p>
            <a:r>
              <a:rPr lang="zh-CN" altLang="en-US" sz="2130"/>
              <a:t>D:个人计算机和服务器计算机</a:t>
            </a:r>
          </a:p>
        </p:txBody>
      </p:sp>
      <p:sp>
        <p:nvSpPr>
          <p:cNvPr id="4" name="文本框 3"/>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090920" y="3423920"/>
            <a:ext cx="9525" cy="9525"/>
          </a:xfrm>
          <a:prstGeom prst="rect">
            <a:avLst/>
          </a:prstGeom>
        </p:spPr>
      </p:pic>
      <p:sp>
        <p:nvSpPr>
          <p:cNvPr id="4" name="文本框 3"/>
          <p:cNvSpPr txBox="1"/>
          <p:nvPr/>
        </p:nvSpPr>
        <p:spPr>
          <a:xfrm>
            <a:off x="657225" y="1765935"/>
            <a:ext cx="11144885" cy="3040380"/>
          </a:xfrm>
          <a:prstGeom prst="rect">
            <a:avLst/>
          </a:prstGeom>
          <a:noFill/>
        </p:spPr>
        <p:txBody>
          <a:bodyPr wrap="square" rtlCol="0" anchor="t">
            <a:spAutoFit/>
          </a:bodyPr>
          <a:lstStyle/>
          <a:p>
            <a:r>
              <a:rPr lang="zh-CN" altLang="en-US" sz="2130"/>
              <a:t>下列关于计算机网络的说法中错误的是（</a:t>
            </a:r>
            <a:r>
              <a:rPr lang="en-US" altLang="zh-CN" sz="2130">
                <a:solidFill>
                  <a:schemeClr val="bg2"/>
                </a:solidFill>
              </a:rPr>
              <a:t>D</a:t>
            </a:r>
            <a:r>
              <a:rPr lang="zh-CN" altLang="en-US" sz="2130"/>
              <a:t>）</a:t>
            </a:r>
          </a:p>
          <a:p>
            <a:endParaRPr lang="zh-CN" altLang="en-US" sz="2130"/>
          </a:p>
          <a:p>
            <a:r>
              <a:rPr lang="zh-CN" altLang="en-US" sz="2130"/>
              <a:t>A:计算机网络是互连的、自治的计算机的集合</a:t>
            </a:r>
          </a:p>
          <a:p>
            <a:endParaRPr lang="zh-CN" altLang="en-US" sz="2130"/>
          </a:p>
          <a:p>
            <a:r>
              <a:rPr lang="zh-CN" altLang="en-US" sz="2130"/>
              <a:t>B:互联网就是因特网</a:t>
            </a:r>
            <a:endParaRPr lang="zh-CN" altLang="en-US" sz="2125"/>
          </a:p>
          <a:p>
            <a:endParaRPr lang="zh-CN" altLang="en-US" sz="2130"/>
          </a:p>
          <a:p>
            <a:r>
              <a:rPr lang="zh-CN" altLang="en-US" sz="2130"/>
              <a:t>C:目前最大的、应用最广泛的计算机网络是Internet</a:t>
            </a:r>
          </a:p>
          <a:p>
            <a:endParaRPr lang="zh-CN" altLang="en-US" sz="2130"/>
          </a:p>
          <a:p>
            <a:r>
              <a:rPr lang="zh-CN" altLang="en-US" sz="2130">
                <a:solidFill>
                  <a:schemeClr val="tx1"/>
                </a:solidFill>
              </a:rPr>
              <a:t>D:</a:t>
            </a:r>
            <a:r>
              <a:rPr lang="zh-CN" altLang="en-US" sz="2125">
                <a:solidFill>
                  <a:schemeClr val="tx1"/>
                </a:solidFill>
                <a:sym typeface="+mn-ea"/>
              </a:rPr>
              <a:t>最典型的分组交换设备是路由器和服务器</a:t>
            </a:r>
          </a:p>
        </p:txBody>
      </p:sp>
      <p:sp>
        <p:nvSpPr>
          <p:cNvPr id="3" name="文本框 2"/>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6090920" y="3423920"/>
            <a:ext cx="9525" cy="9525"/>
          </a:xfrm>
          <a:prstGeom prst="rect">
            <a:avLst/>
          </a:prstGeom>
        </p:spPr>
      </p:pic>
      <p:sp>
        <p:nvSpPr>
          <p:cNvPr id="4" name="文本框 3"/>
          <p:cNvSpPr txBox="1"/>
          <p:nvPr/>
        </p:nvSpPr>
        <p:spPr>
          <a:xfrm>
            <a:off x="657225" y="1765935"/>
            <a:ext cx="11144885" cy="3040380"/>
          </a:xfrm>
          <a:prstGeom prst="rect">
            <a:avLst/>
          </a:prstGeom>
          <a:noFill/>
        </p:spPr>
        <p:txBody>
          <a:bodyPr wrap="square" rtlCol="0" anchor="t">
            <a:spAutoFit/>
          </a:bodyPr>
          <a:lstStyle/>
          <a:p>
            <a:r>
              <a:rPr lang="zh-CN" altLang="en-US" sz="2130" dirty="0"/>
              <a:t>下列关于计算机网络的说法中错误的是（</a:t>
            </a:r>
            <a:r>
              <a:rPr lang="en-US" altLang="zh-CN" sz="2130" dirty="0"/>
              <a:t>D</a:t>
            </a:r>
            <a:r>
              <a:rPr lang="zh-CN" altLang="en-US" sz="2130" dirty="0"/>
              <a:t>）</a:t>
            </a:r>
          </a:p>
          <a:p>
            <a:endParaRPr lang="zh-CN" altLang="en-US" sz="2130" dirty="0"/>
          </a:p>
          <a:p>
            <a:r>
              <a:rPr lang="zh-CN" altLang="en-US" sz="2130" dirty="0"/>
              <a:t>A:计算机网络是互连的、自治的计算机的集合</a:t>
            </a:r>
          </a:p>
          <a:p>
            <a:endParaRPr lang="zh-CN" altLang="en-US" sz="2130" dirty="0"/>
          </a:p>
          <a:p>
            <a:r>
              <a:rPr lang="zh-CN" altLang="en-US" sz="2130" dirty="0"/>
              <a:t>B</a:t>
            </a:r>
            <a:r>
              <a:rPr lang="zh-CN" altLang="en-US" sz="2130" dirty="0" smtClean="0"/>
              <a:t>:</a:t>
            </a:r>
            <a:r>
              <a:rPr lang="zh-CN" altLang="en-US" sz="2125" dirty="0" smtClean="0">
                <a:sym typeface="+mn-ea"/>
              </a:rPr>
              <a:t>互联网</a:t>
            </a:r>
            <a:r>
              <a:rPr lang="zh-CN" altLang="en-US" sz="2125" dirty="0">
                <a:sym typeface="+mn-ea"/>
              </a:rPr>
              <a:t>就是因特网</a:t>
            </a:r>
            <a:endParaRPr lang="zh-CN" altLang="en-US" sz="2125" dirty="0"/>
          </a:p>
          <a:p>
            <a:endParaRPr lang="zh-CN" altLang="en-US" sz="2130" dirty="0"/>
          </a:p>
          <a:p>
            <a:r>
              <a:rPr lang="zh-CN" altLang="en-US" sz="2130" dirty="0"/>
              <a:t>C:目前最大的、应用最广泛的计算机网络是Internet</a:t>
            </a:r>
          </a:p>
          <a:p>
            <a:endParaRPr lang="zh-CN" altLang="en-US" sz="2130" dirty="0"/>
          </a:p>
          <a:p>
            <a:r>
              <a:rPr lang="zh-CN" altLang="en-US" sz="2130" dirty="0">
                <a:solidFill>
                  <a:schemeClr val="accent6"/>
                </a:solidFill>
              </a:rPr>
              <a:t>D:</a:t>
            </a:r>
            <a:r>
              <a:rPr lang="zh-CN" altLang="en-US" sz="2125" dirty="0">
                <a:solidFill>
                  <a:schemeClr val="accent6"/>
                </a:solidFill>
                <a:sym typeface="+mn-ea"/>
              </a:rPr>
              <a:t>最典型的分组交换设备是路由器和服务器</a:t>
            </a:r>
          </a:p>
        </p:txBody>
      </p:sp>
      <p:sp>
        <p:nvSpPr>
          <p:cNvPr id="3" name="文本框 2"/>
          <p:cNvSpPr txBox="1"/>
          <p:nvPr/>
        </p:nvSpPr>
        <p:spPr>
          <a:xfrm>
            <a:off x="440055" y="403860"/>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5248910" y="2823845"/>
            <a:ext cx="5377180" cy="646331"/>
          </a:xfrm>
          <a:prstGeom prst="rect">
            <a:avLst/>
          </a:prstGeom>
          <a:noFill/>
        </p:spPr>
        <p:txBody>
          <a:bodyPr wrap="square" rtlCol="0">
            <a:spAutoFit/>
          </a:bodyPr>
          <a:lstStyle/>
          <a:p>
            <a:r>
              <a:rPr lang="zh-CN" altLang="en-US" sz="3600">
                <a:latin typeface="Microsoft YaHei" charset="-122"/>
                <a:ea typeface="Microsoft YaHei" charset="-122"/>
                <a:cs typeface="Microsoft YaHei" charset="-122"/>
              </a:rPr>
              <a:t>协   议</a:t>
            </a:r>
          </a:p>
        </p:txBody>
      </p:sp>
    </p:spTree>
    <p:custDataLst>
      <p:tags r:id="rId1"/>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2575585" y="2524486"/>
            <a:ext cx="2993793" cy="2243042"/>
          </a:xfrm>
          <a:prstGeom prst="roundRect">
            <a:avLst/>
          </a:prstGeom>
        </p:spPr>
      </p:pic>
      <p:pic>
        <p:nvPicPr>
          <p:cNvPr id="4" name="图片 3"/>
          <p:cNvPicPr>
            <a:picLocks noChangeAspect="1"/>
          </p:cNvPicPr>
          <p:nvPr/>
        </p:nvPicPr>
        <p:blipFill rotWithShape="1">
          <a:blip r:embed="rId4"/>
          <a:srcRect t="1782" b="3409"/>
          <a:stretch/>
        </p:blipFill>
        <p:spPr>
          <a:xfrm>
            <a:off x="6263088" y="815401"/>
            <a:ext cx="3982781" cy="5661212"/>
          </a:xfrm>
          <a:prstGeom prst="roundRect">
            <a:avLst/>
          </a:prstGeom>
        </p:spPr>
      </p:pic>
    </p:spTree>
    <p:custDataLst>
      <p:tags r:id="rId1"/>
    </p:custDataLst>
    <p:extLst>
      <p:ext uri="{BB962C8B-B14F-4D97-AF65-F5344CB8AC3E}">
        <p14:creationId xmlns:p14="http://schemas.microsoft.com/office/powerpoint/2010/main" val="11551851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a:t>
            </a:r>
          </a:p>
          <a:p>
            <a:pPr marL="0" indent="0">
              <a:lnSpc>
                <a:spcPct val="150000"/>
              </a:lnSpc>
              <a:buNone/>
            </a:pPr>
            <a:r>
              <a:rPr lang="zh-CN" altLang="en-US" sz="2400" dirty="0">
                <a:solidFill>
                  <a:schemeClr val="bg2"/>
                </a:solidFill>
                <a:sym typeface="+mn-ea"/>
              </a:rPr>
              <a:t>网络</a:t>
            </a:r>
            <a:r>
              <a:rPr lang="zh-CN" altLang="en-US" sz="2400" dirty="0" smtClean="0">
                <a:solidFill>
                  <a:schemeClr val="bg2"/>
                </a:solidFill>
                <a:sym typeface="+mn-ea"/>
              </a:rPr>
              <a:t>协议：</a:t>
            </a:r>
            <a:r>
              <a:rPr lang="zh-CN" altLang="en-US" sz="2400" dirty="0" smtClean="0"/>
              <a:t>网络</a:t>
            </a:r>
            <a:r>
              <a:rPr lang="zh-CN" altLang="en-US" sz="2400" dirty="0"/>
              <a:t>通信实体之间</a:t>
            </a:r>
            <a:r>
              <a:rPr lang="zh-CN" altLang="en-US" sz="2400" dirty="0">
                <a:solidFill>
                  <a:schemeClr val="bg2"/>
                </a:solidFill>
              </a:rPr>
              <a:t>在数据交换过程中需要遵循的规则或</a:t>
            </a:r>
            <a:r>
              <a:rPr lang="zh-CN" altLang="en-US" sz="2400" dirty="0" smtClean="0">
                <a:solidFill>
                  <a:schemeClr val="bg2"/>
                </a:solidFill>
              </a:rPr>
              <a:t>约定。</a:t>
            </a:r>
            <a:endParaRPr lang="zh-CN" altLang="en-US" sz="2400" dirty="0">
              <a:solidFill>
                <a:schemeClr val="bg2"/>
              </a:solidFill>
            </a:endParaRP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accent6"/>
                </a:solidFill>
              </a:rPr>
              <a:t>定义</a:t>
            </a:r>
          </a:p>
          <a:p>
            <a:endParaRPr lang="zh-CN" altLang="en-US"/>
          </a:p>
          <a:p>
            <a:r>
              <a:rPr lang="zh-CN" altLang="en-US">
                <a:solidFill>
                  <a:schemeClr val="tx1"/>
                </a:solidFill>
              </a:rPr>
              <a:t>三要素</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4" name="文本框 3"/>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5" name="左大括号 4"/>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extLst>
      <p:ext uri="{BB962C8B-B14F-4D97-AF65-F5344CB8AC3E}">
        <p14:creationId xmlns:p14="http://schemas.microsoft.com/office/powerpoint/2010/main" val="1879164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a:t>
            </a:r>
          </a:p>
          <a:p>
            <a:pPr marL="0" indent="0">
              <a:lnSpc>
                <a:spcPct val="150000"/>
              </a:lnSpc>
              <a:buNone/>
            </a:pPr>
            <a:r>
              <a:rPr lang="zh-CN" altLang="en-US" sz="2400" dirty="0">
                <a:solidFill>
                  <a:schemeClr val="bg2"/>
                </a:solidFill>
                <a:sym typeface="+mn-ea"/>
              </a:rPr>
              <a:t>网络</a:t>
            </a:r>
            <a:r>
              <a:rPr lang="zh-CN" altLang="en-US" sz="2400" dirty="0" smtClean="0">
                <a:solidFill>
                  <a:schemeClr val="bg2"/>
                </a:solidFill>
                <a:sym typeface="+mn-ea"/>
              </a:rPr>
              <a:t>协议：</a:t>
            </a:r>
            <a:r>
              <a:rPr lang="zh-CN" altLang="en-US" sz="2400" dirty="0" smtClean="0"/>
              <a:t>网络</a:t>
            </a:r>
            <a:r>
              <a:rPr lang="zh-CN" altLang="en-US" sz="2400" dirty="0"/>
              <a:t>通信实体之间在数据交换过程中</a:t>
            </a:r>
            <a:r>
              <a:rPr lang="zh-CN" altLang="en-US" sz="2400" dirty="0">
                <a:solidFill>
                  <a:schemeClr val="bg2"/>
                </a:solidFill>
              </a:rPr>
              <a:t>需要遵循的规则或</a:t>
            </a:r>
            <a:r>
              <a:rPr lang="zh-CN" altLang="en-US" sz="2400" dirty="0" smtClean="0">
                <a:solidFill>
                  <a:schemeClr val="bg2"/>
                </a:solidFill>
              </a:rPr>
              <a:t>约定。</a:t>
            </a:r>
            <a:endParaRPr lang="zh-CN" altLang="en-US" sz="2400" dirty="0">
              <a:solidFill>
                <a:schemeClr val="bg2"/>
              </a:solidFill>
            </a:endParaRP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accent6"/>
                </a:solidFill>
              </a:rPr>
              <a:t>定义</a:t>
            </a:r>
          </a:p>
          <a:p>
            <a:endParaRPr lang="zh-CN" altLang="en-US"/>
          </a:p>
          <a:p>
            <a:r>
              <a:rPr lang="zh-CN" altLang="en-US">
                <a:solidFill>
                  <a:schemeClr val="tx1"/>
                </a:solidFill>
              </a:rPr>
              <a:t>三要素</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4" name="文本框 3"/>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5" name="左大括号 4"/>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extLst>
      <p:ext uri="{BB962C8B-B14F-4D97-AF65-F5344CB8AC3E}">
        <p14:creationId xmlns:p14="http://schemas.microsoft.com/office/powerpoint/2010/main" val="4020310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1346400" y="465578"/>
            <a:ext cx="9024233" cy="4708981"/>
          </a:xfrm>
          <a:prstGeom prst="rect">
            <a:avLst/>
          </a:prstGeom>
          <a:noFill/>
        </p:spPr>
        <p:txBody>
          <a:bodyPr wrap="square" rtlCol="0">
            <a:spAutoFit/>
          </a:bodyPr>
          <a:lstStyle/>
          <a:p>
            <a:pPr>
              <a:lnSpc>
                <a:spcPct val="150000"/>
              </a:lnSpc>
            </a:pPr>
            <a:r>
              <a:rPr lang="zh-CN" altLang="en-US" sz="2000" dirty="0" smtClean="0"/>
              <a:t>课堂纪律</a:t>
            </a:r>
            <a:endParaRPr lang="en-US" altLang="zh-CN" sz="2000" dirty="0" smtClean="0"/>
          </a:p>
          <a:p>
            <a:pPr>
              <a:lnSpc>
                <a:spcPct val="150000"/>
              </a:lnSpc>
            </a:pPr>
            <a:r>
              <a:rPr lang="en-US" altLang="zh-CN" sz="2000" dirty="0" smtClean="0"/>
              <a:t>1</a:t>
            </a:r>
            <a:r>
              <a:rPr lang="zh-CN" altLang="en-US" sz="2000" dirty="0" smtClean="0"/>
              <a:t>、</a:t>
            </a:r>
            <a:r>
              <a:rPr lang="zh-CN" altLang="en-US" sz="2000" dirty="0" smtClean="0">
                <a:latin typeface="Apple Color Emoji" charset="0"/>
              </a:rPr>
              <a:t>😘</a:t>
            </a:r>
            <a:r>
              <a:rPr lang="zh-CN" altLang="en-US" sz="2000" dirty="0" smtClean="0"/>
              <a:t>直播课，次日在群里公布出勤详细表；</a:t>
            </a:r>
            <a:endParaRPr lang="en-US" altLang="zh-CN" sz="2000" dirty="0" smtClean="0"/>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、😘有事儿必须来直播间请假；</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来就来了，待够</a:t>
            </a:r>
            <a:r>
              <a:rPr lang="zh-CN" altLang="en-US" sz="2000" dirty="0" smtClean="0">
                <a:solidFill>
                  <a:srgbClr val="FF0000"/>
                </a:solidFill>
                <a:latin typeface="Microsoft YaHei" charset="-122"/>
                <a:ea typeface="Microsoft YaHei" charset="-122"/>
                <a:cs typeface="Microsoft YaHei" charset="-122"/>
              </a:rPr>
              <a:t>两小时</a:t>
            </a:r>
            <a:r>
              <a:rPr lang="zh-CN" altLang="en-US" sz="2000" dirty="0" smtClean="0">
                <a:latin typeface="Microsoft YaHei" charset="-122"/>
                <a:ea typeface="Microsoft YaHei" charset="-122"/>
                <a:cs typeface="Microsoft YaHei" charset="-122"/>
              </a:rPr>
              <a:t>再走；</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7:15-7:30</a:t>
            </a:r>
            <a:r>
              <a:rPr lang="zh-CN" altLang="en-US" sz="2000" dirty="0" smtClean="0">
                <a:latin typeface="Microsoft YaHei" charset="-122"/>
                <a:ea typeface="Microsoft YaHei" charset="-122"/>
                <a:cs typeface="Microsoft YaHei" charset="-122"/>
              </a:rPr>
              <a:t>课前主播，讲前一节课的随堂考；</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7:30-9:30</a:t>
            </a:r>
            <a:r>
              <a:rPr lang="zh-CN" altLang="en-US" sz="2000" dirty="0" smtClean="0">
                <a:latin typeface="Microsoft YaHei" charset="-122"/>
                <a:ea typeface="Microsoft YaHei" charset="-122"/>
                <a:cs typeface="Microsoft YaHei" charset="-122"/>
              </a:rPr>
              <a:t>上课；</a:t>
            </a:r>
            <a:r>
              <a:rPr lang="zh-CN" altLang="en-US" sz="2000" dirty="0">
                <a:latin typeface="Microsoft YaHei" charset="-122"/>
                <a:ea typeface="Microsoft YaHei" charset="-122"/>
                <a:cs typeface="Microsoft YaHei" charset="-122"/>
              </a:rPr>
              <a:t> </a:t>
            </a:r>
            <a:endParaRPr lang="en-US" altLang="zh-CN" sz="2000" dirty="0" smtClean="0">
              <a:latin typeface="Microsoft YaHei" charset="-122"/>
              <a:ea typeface="Microsoft YaHei" charset="-122"/>
              <a:cs typeface="Microsoft YaHei" charset="-122"/>
            </a:endParaRPr>
          </a:p>
          <a:p>
            <a:pPr>
              <a:lnSpc>
                <a:spcPct val="150000"/>
              </a:lnSpc>
            </a:pPr>
            <a:r>
              <a:rPr lang="zh-CN" altLang="en-US" sz="2000" dirty="0">
                <a:latin typeface="Microsoft YaHei" charset="-122"/>
                <a:ea typeface="Microsoft YaHei" charset="-122"/>
                <a:cs typeface="Microsoft YaHei" charset="-122"/>
              </a:rPr>
              <a:t> </a:t>
            </a:r>
            <a:r>
              <a:rPr lang="zh-CN" altLang="en-US" sz="2000" dirty="0" smtClean="0">
                <a:latin typeface="Microsoft YaHei" charset="-122"/>
                <a:ea typeface="Microsoft YaHei" charset="-122"/>
                <a:cs typeface="Microsoft YaHei" charset="-122"/>
              </a:rPr>
              <a:t>         </a:t>
            </a:r>
            <a:r>
              <a:rPr lang="en-US" altLang="zh-CN" sz="2000" dirty="0" smtClean="0">
                <a:latin typeface="Microsoft YaHei" charset="-122"/>
                <a:ea typeface="Microsoft YaHei" charset="-122"/>
                <a:cs typeface="Microsoft YaHei" charset="-122"/>
              </a:rPr>
              <a:t>9:30</a:t>
            </a:r>
            <a:r>
              <a:rPr lang="zh-CN" altLang="en-US" sz="2000" dirty="0" smtClean="0">
                <a:latin typeface="Microsoft YaHei" charset="-122"/>
                <a:ea typeface="Microsoft YaHei" charset="-122"/>
                <a:cs typeface="Microsoft YaHei" charset="-122"/>
              </a:rPr>
              <a:t>后随堂考，答疑</a:t>
            </a:r>
            <a:endParaRPr lang="en-US" altLang="zh-CN" sz="2000" dirty="0" smtClean="0">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4</a:t>
            </a:r>
            <a:r>
              <a:rPr lang="zh-CN" altLang="en-US" sz="2000" dirty="0" smtClean="0">
                <a:latin typeface="Microsoft YaHei" charset="-122"/>
                <a:ea typeface="Microsoft YaHei" charset="-122"/>
                <a:cs typeface="Microsoft YaHei" charset="-122"/>
              </a:rPr>
              <a:t>、😘选班长</a:t>
            </a:r>
            <a:r>
              <a:rPr lang="en-US" altLang="zh-CN" sz="2000" dirty="0" smtClean="0">
                <a:latin typeface="Microsoft YaHei" charset="-122"/>
                <a:ea typeface="Microsoft YaHei" charset="-122"/>
                <a:cs typeface="Microsoft YaHei" charset="-122"/>
              </a:rPr>
              <a:t>~</a:t>
            </a:r>
          </a:p>
          <a:p>
            <a:pPr>
              <a:lnSpc>
                <a:spcPct val="150000"/>
              </a:lnSpc>
            </a:pPr>
            <a:r>
              <a:rPr lang="en-US" altLang="zh-CN" sz="2000" dirty="0" smtClean="0">
                <a:latin typeface="Microsoft YaHei" charset="-122"/>
                <a:ea typeface="Microsoft YaHei" charset="-122"/>
                <a:cs typeface="Microsoft YaHei" charset="-122"/>
              </a:rPr>
              <a:t>5</a:t>
            </a:r>
            <a:r>
              <a:rPr lang="zh-CN" altLang="en-US" sz="2000" dirty="0" smtClean="0">
                <a:latin typeface="Microsoft YaHei" charset="-122"/>
                <a:ea typeface="Microsoft YaHei" charset="-122"/>
                <a:cs typeface="Microsoft YaHei" charset="-122"/>
              </a:rPr>
              <a:t>、😘每日早上十点发布群作业</a:t>
            </a:r>
            <a:r>
              <a:rPr lang="en-US" altLang="zh-CN" sz="2000" dirty="0" smtClean="0">
                <a:latin typeface="Microsoft YaHei" charset="-122"/>
                <a:ea typeface="Microsoft YaHei" charset="-122"/>
                <a:cs typeface="Microsoft YaHei" charset="-122"/>
              </a:rPr>
              <a:t>~</a:t>
            </a:r>
          </a:p>
          <a:p>
            <a:pPr>
              <a:lnSpc>
                <a:spcPct val="150000"/>
              </a:lnSpc>
            </a:pPr>
            <a:r>
              <a:rPr lang="en-US" altLang="zh-CN" sz="2000" dirty="0" smtClean="0">
                <a:latin typeface="Microsoft YaHei" charset="-122"/>
                <a:ea typeface="Microsoft YaHei" charset="-122"/>
                <a:cs typeface="Microsoft YaHei" charset="-122"/>
              </a:rPr>
              <a:t>6</a:t>
            </a:r>
            <a:r>
              <a:rPr lang="zh-CN" altLang="en-US" sz="2000" dirty="0" smtClean="0">
                <a:latin typeface="Microsoft YaHei" charset="-122"/>
                <a:ea typeface="Microsoft YaHei" charset="-122"/>
                <a:cs typeface="Microsoft YaHei" charset="-122"/>
              </a:rPr>
              <a:t>、😘</a:t>
            </a:r>
            <a:r>
              <a:rPr lang="zh-CN" altLang="en-US" sz="2000" dirty="0">
                <a:solidFill>
                  <a:srgbClr val="FF0000"/>
                </a:solidFill>
                <a:latin typeface="Microsoft YaHei" charset="-122"/>
                <a:ea typeface="Microsoft YaHei" charset="-122"/>
                <a:cs typeface="Microsoft YaHei" charset="-122"/>
              </a:rPr>
              <a:t>最后一节课</a:t>
            </a:r>
            <a:r>
              <a:rPr lang="zh-CN" altLang="en-US" sz="2000" dirty="0">
                <a:latin typeface="Microsoft YaHei" charset="-122"/>
                <a:ea typeface="Microsoft YaHei" charset="-122"/>
                <a:cs typeface="Microsoft YaHei" charset="-122"/>
              </a:rPr>
              <a:t>出勤的宝贝，可以进入复习</a:t>
            </a:r>
            <a:r>
              <a:rPr lang="zh-CN" altLang="en-US" sz="2000" dirty="0" smtClean="0">
                <a:latin typeface="Microsoft YaHei" charset="-122"/>
                <a:ea typeface="Microsoft YaHei" charset="-122"/>
                <a:cs typeface="Microsoft YaHei" charset="-122"/>
              </a:rPr>
              <a:t>群</a:t>
            </a:r>
            <a:r>
              <a:rPr lang="zh-CN" altLang="en-US" sz="2000" dirty="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嘘</a:t>
            </a:r>
            <a:r>
              <a:rPr lang="en-US" altLang="zh-CN" sz="2000" dirty="0" smtClean="0">
                <a:latin typeface="Microsoft YaHei" charset="-122"/>
                <a:ea typeface="Microsoft YaHei" charset="-122"/>
                <a:cs typeface="Microsoft YaHei" charset="-122"/>
              </a:rPr>
              <a:t>~</a:t>
            </a:r>
            <a:endParaRPr lang="en-US" altLang="zh-CN" sz="2000" dirty="0">
              <a:latin typeface="Microsoft YaHei" charset="-122"/>
              <a:ea typeface="Microsoft YaHei" charset="-122"/>
              <a:cs typeface="Microsoft YaHei" charset="-122"/>
            </a:endParaRPr>
          </a:p>
        </p:txBody>
      </p:sp>
    </p:spTree>
    <p:custDataLst>
      <p:tags r:id="rId1"/>
    </p:custDataLst>
    <p:extLst>
      <p:ext uri="{BB962C8B-B14F-4D97-AF65-F5344CB8AC3E}">
        <p14:creationId xmlns:p14="http://schemas.microsoft.com/office/powerpoint/2010/main" val="188636945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a:t>
            </a:r>
          </a:p>
          <a:p>
            <a:pPr marL="0" indent="0">
              <a:lnSpc>
                <a:spcPct val="150000"/>
              </a:lnSpc>
              <a:buNone/>
            </a:pPr>
            <a:r>
              <a:rPr lang="zh-CN" altLang="en-US" sz="2400" dirty="0">
                <a:solidFill>
                  <a:schemeClr val="bg2"/>
                </a:solidFill>
                <a:sym typeface="+mn-ea"/>
              </a:rPr>
              <a:t>网络</a:t>
            </a:r>
            <a:r>
              <a:rPr lang="zh-CN" altLang="en-US" sz="2400" dirty="0" smtClean="0">
                <a:solidFill>
                  <a:schemeClr val="bg2"/>
                </a:solidFill>
                <a:sym typeface="+mn-ea"/>
              </a:rPr>
              <a:t>协议：</a:t>
            </a:r>
            <a:r>
              <a:rPr lang="zh-CN" altLang="en-US" sz="2400" dirty="0" smtClean="0"/>
              <a:t>网络</a:t>
            </a:r>
            <a:r>
              <a:rPr lang="zh-CN" altLang="en-US" sz="2400" dirty="0"/>
              <a:t>通信实体之间在数据交换过程中需要遵循的</a:t>
            </a:r>
            <a:r>
              <a:rPr lang="zh-CN" altLang="en-US" sz="2400" dirty="0">
                <a:solidFill>
                  <a:schemeClr val="tx1"/>
                </a:solidFill>
              </a:rPr>
              <a:t>规则</a:t>
            </a:r>
            <a:r>
              <a:rPr lang="zh-CN" altLang="en-US" sz="2400" dirty="0"/>
              <a:t>或</a:t>
            </a:r>
            <a:r>
              <a:rPr lang="zh-CN" altLang="en-US" sz="2400" dirty="0" smtClean="0"/>
              <a:t>约定。</a:t>
            </a:r>
            <a:endParaRPr lang="zh-CN" altLang="en-US" sz="2400" dirty="0">
              <a:solidFill>
                <a:srgbClr val="FF0000"/>
              </a:solidFill>
            </a:endParaRP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accent6"/>
                </a:solidFill>
              </a:rPr>
              <a:t>定义</a:t>
            </a:r>
          </a:p>
          <a:p>
            <a:endParaRPr lang="zh-CN" altLang="en-US"/>
          </a:p>
          <a:p>
            <a:r>
              <a:rPr lang="zh-CN" altLang="en-US">
                <a:solidFill>
                  <a:schemeClr val="tx1"/>
                </a:solidFill>
              </a:rPr>
              <a:t>三要素</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4" name="文本框 3"/>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5" name="左大括号 4"/>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extLst>
      <p:ext uri="{BB962C8B-B14F-4D97-AF65-F5344CB8AC3E}">
        <p14:creationId xmlns:p14="http://schemas.microsoft.com/office/powerpoint/2010/main" val="10504747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a:t>
            </a:r>
          </a:p>
          <a:p>
            <a:pPr marL="0" indent="0">
              <a:lnSpc>
                <a:spcPct val="150000"/>
              </a:lnSpc>
              <a:buNone/>
            </a:pPr>
            <a:r>
              <a:rPr lang="zh-CN" altLang="en-US" sz="2400" dirty="0">
                <a:solidFill>
                  <a:srgbClr val="FF0000"/>
                </a:solidFill>
                <a:sym typeface="+mn-ea"/>
              </a:rPr>
              <a:t>网络</a:t>
            </a:r>
            <a:r>
              <a:rPr lang="zh-CN" altLang="en-US" sz="2400" dirty="0" smtClean="0">
                <a:solidFill>
                  <a:srgbClr val="FF0000"/>
                </a:solidFill>
                <a:sym typeface="+mn-ea"/>
              </a:rPr>
              <a:t>协议：</a:t>
            </a:r>
            <a:r>
              <a:rPr lang="zh-CN" altLang="en-US" sz="2400" dirty="0" smtClean="0"/>
              <a:t>网络</a:t>
            </a:r>
            <a:r>
              <a:rPr lang="zh-CN" altLang="en-US" sz="2400" dirty="0"/>
              <a:t>通信实体之间在数据交换过程中需要遵循的</a:t>
            </a:r>
            <a:r>
              <a:rPr lang="zh-CN" altLang="en-US" sz="2400" dirty="0">
                <a:solidFill>
                  <a:schemeClr val="tx1"/>
                </a:solidFill>
              </a:rPr>
              <a:t>规则</a:t>
            </a:r>
            <a:r>
              <a:rPr lang="zh-CN" altLang="en-US" sz="2400" dirty="0"/>
              <a:t>或</a:t>
            </a:r>
            <a:r>
              <a:rPr lang="zh-CN" altLang="en-US" sz="2400" dirty="0" smtClean="0"/>
              <a:t>约定。</a:t>
            </a:r>
            <a:endParaRPr lang="zh-CN" altLang="en-US" sz="2400" dirty="0">
              <a:solidFill>
                <a:srgbClr val="FF0000"/>
              </a:solidFill>
            </a:endParaRP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accent6"/>
                </a:solidFill>
              </a:rPr>
              <a:t>定义</a:t>
            </a:r>
          </a:p>
          <a:p>
            <a:endParaRPr lang="zh-CN" altLang="en-US"/>
          </a:p>
          <a:p>
            <a:r>
              <a:rPr lang="zh-CN" altLang="en-US">
                <a:solidFill>
                  <a:schemeClr val="tx1"/>
                </a:solidFill>
              </a:rPr>
              <a:t>三要素</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4" name="文本框 3"/>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5" name="左大括号 4"/>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a:t>
            </a:r>
          </a:p>
          <a:p>
            <a:pPr marL="0" indent="0">
              <a:lnSpc>
                <a:spcPct val="150000"/>
              </a:lnSpc>
              <a:buNone/>
            </a:pPr>
            <a:r>
              <a:rPr lang="zh-CN" altLang="en-US" sz="2400" dirty="0">
                <a:solidFill>
                  <a:srgbClr val="FF0000"/>
                </a:solidFill>
                <a:sym typeface="+mn-ea"/>
              </a:rPr>
              <a:t>网络</a:t>
            </a:r>
            <a:r>
              <a:rPr lang="zh-CN" altLang="en-US" sz="2400" dirty="0" smtClean="0">
                <a:solidFill>
                  <a:srgbClr val="FF0000"/>
                </a:solidFill>
                <a:sym typeface="+mn-ea"/>
              </a:rPr>
              <a:t>协议：</a:t>
            </a:r>
            <a:r>
              <a:rPr lang="zh-CN" altLang="en-US" sz="2400" dirty="0" smtClean="0"/>
              <a:t>网络</a:t>
            </a:r>
            <a:r>
              <a:rPr lang="zh-CN" altLang="en-US" sz="2400" dirty="0"/>
              <a:t>通信实体之间在数据交换过程中需要遵循的</a:t>
            </a:r>
            <a:r>
              <a:rPr lang="zh-CN" altLang="en-US" sz="2400" dirty="0">
                <a:solidFill>
                  <a:schemeClr val="tx1"/>
                </a:solidFill>
              </a:rPr>
              <a:t>规则</a:t>
            </a:r>
            <a:r>
              <a:rPr lang="zh-CN" altLang="en-US" sz="2400" dirty="0"/>
              <a:t>或</a:t>
            </a:r>
            <a:r>
              <a:rPr lang="zh-CN" altLang="en-US" sz="2400" dirty="0" smtClean="0"/>
              <a:t>约定。</a:t>
            </a:r>
            <a:endParaRPr lang="en-US" altLang="zh-CN" sz="2400" dirty="0" smtClean="0"/>
          </a:p>
          <a:p>
            <a:pPr marL="0" indent="0">
              <a:lnSpc>
                <a:spcPct val="150000"/>
              </a:lnSpc>
              <a:buNone/>
            </a:pPr>
            <a:r>
              <a:rPr lang="zh-CN" altLang="en-US" sz="2400" dirty="0" smtClean="0">
                <a:solidFill>
                  <a:schemeClr val="tx1"/>
                </a:solidFill>
              </a:rPr>
              <a:t>例如：</a:t>
            </a:r>
            <a:r>
              <a:rPr lang="en-US" altLang="zh-CN" sz="2400" dirty="0" smtClean="0">
                <a:solidFill>
                  <a:schemeClr val="tx1"/>
                </a:solidFill>
              </a:rPr>
              <a:t>HTTP</a:t>
            </a:r>
            <a:r>
              <a:rPr lang="zh-CN" altLang="en-US" sz="2400" dirty="0" smtClean="0">
                <a:solidFill>
                  <a:schemeClr val="tx1"/>
                </a:solidFill>
              </a:rPr>
              <a:t>，</a:t>
            </a:r>
            <a:r>
              <a:rPr lang="en-US" altLang="zh-CN" sz="2400" dirty="0" smtClean="0">
                <a:solidFill>
                  <a:schemeClr val="tx1"/>
                </a:solidFill>
              </a:rPr>
              <a:t>FTP</a:t>
            </a:r>
            <a:r>
              <a:rPr lang="zh-CN" altLang="en-US" sz="2400" dirty="0" smtClean="0">
                <a:solidFill>
                  <a:schemeClr val="tx1"/>
                </a:solidFill>
              </a:rPr>
              <a:t>等；</a:t>
            </a:r>
            <a:endParaRPr lang="zh-CN" altLang="en-US" sz="2400" dirty="0">
              <a:solidFill>
                <a:schemeClr val="tx1"/>
              </a:solidFill>
            </a:endParaRP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accent6"/>
                </a:solidFill>
              </a:rPr>
              <a:t>定义</a:t>
            </a:r>
          </a:p>
          <a:p>
            <a:endParaRPr lang="zh-CN" altLang="en-US"/>
          </a:p>
          <a:p>
            <a:r>
              <a:rPr lang="zh-CN" altLang="en-US">
                <a:solidFill>
                  <a:schemeClr val="tx1"/>
                </a:solidFill>
              </a:rPr>
              <a:t>三要素</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4" name="文本框 3"/>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5" name="左大括号 4"/>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7" name="文本框 6"/>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extLst>
      <p:ext uri="{BB962C8B-B14F-4D97-AF65-F5344CB8AC3E}">
        <p14:creationId xmlns:p14="http://schemas.microsoft.com/office/powerpoint/2010/main" val="5319341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zh-CN" altLang="en-US" sz="2400" dirty="0"/>
              <a:t>协议的三要素  </a:t>
            </a: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tx1"/>
                </a:solidFill>
              </a:rPr>
              <a:t>定义</a:t>
            </a:r>
            <a:endParaRPr lang="zh-CN" altLang="en-US">
              <a:solidFill>
                <a:schemeClr val="accent6"/>
              </a:solidFill>
            </a:endParaRPr>
          </a:p>
          <a:p>
            <a:endParaRPr lang="zh-CN" altLang="en-US"/>
          </a:p>
          <a:p>
            <a:r>
              <a:rPr lang="zh-CN" altLang="en-US">
                <a:solidFill>
                  <a:schemeClr val="accent6"/>
                </a:solidFill>
              </a:rPr>
              <a:t>三要素</a:t>
            </a:r>
          </a:p>
        </p:txBody>
      </p:sp>
      <p:sp>
        <p:nvSpPr>
          <p:cNvPr id="11" name="文本框 10"/>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12" name="左大括号 11"/>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14"/>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r>
              <a:rPr lang="zh-CN" altLang="en-US" sz="2400"/>
              <a:t>协议的三要素  </a:t>
            </a:r>
          </a:p>
          <a:p>
            <a:pPr marL="0" indent="0" fontAlgn="auto">
              <a:lnSpc>
                <a:spcPct val="150000"/>
              </a:lnSpc>
              <a:buNone/>
            </a:pPr>
            <a:r>
              <a:rPr lang="zh-CN" altLang="en-US" sz="2130"/>
              <a:t>  </a:t>
            </a:r>
            <a:r>
              <a:rPr lang="en-US" altLang="zh-CN" sz="2130"/>
              <a:t>1</a:t>
            </a:r>
            <a:r>
              <a:rPr lang="zh-CN" altLang="en-US" sz="2130"/>
              <a:t>）语法</a:t>
            </a:r>
          </a:p>
          <a:p>
            <a:pPr marL="0" indent="0" fontAlgn="auto">
              <a:lnSpc>
                <a:spcPct val="150000"/>
              </a:lnSpc>
              <a:buNone/>
            </a:pPr>
            <a:r>
              <a:rPr lang="zh-CN" altLang="en-US" sz="2130">
                <a:solidFill>
                  <a:srgbClr val="FF0000"/>
                </a:solidFill>
              </a:rPr>
              <a:t> </a:t>
            </a:r>
            <a:r>
              <a:rPr lang="zh-CN" altLang="en-US" sz="2130">
                <a:solidFill>
                  <a:schemeClr val="tx1"/>
                </a:solidFill>
              </a:rPr>
              <a:t> </a:t>
            </a:r>
            <a:r>
              <a:rPr lang="en-US" altLang="zh-CN" sz="2130">
                <a:solidFill>
                  <a:schemeClr val="tx1"/>
                </a:solidFill>
              </a:rPr>
              <a:t>2</a:t>
            </a:r>
            <a:r>
              <a:rPr lang="zh-CN" altLang="en-US" sz="2130">
                <a:solidFill>
                  <a:schemeClr val="tx1"/>
                </a:solidFill>
              </a:rPr>
              <a:t>）语义</a:t>
            </a:r>
          </a:p>
          <a:p>
            <a:pPr marL="0" indent="0" fontAlgn="auto">
              <a:lnSpc>
                <a:spcPct val="150000"/>
              </a:lnSpc>
              <a:buNone/>
            </a:pPr>
            <a:r>
              <a:rPr lang="en-US" altLang="zh-CN" sz="2130">
                <a:solidFill>
                  <a:schemeClr val="tx1"/>
                </a:solidFill>
              </a:rPr>
              <a:t>  3</a:t>
            </a:r>
            <a:r>
              <a:rPr lang="zh-CN" altLang="en-US" sz="2130">
                <a:solidFill>
                  <a:schemeClr val="tx1"/>
                </a:solidFill>
              </a:rPr>
              <a:t>）时序</a:t>
            </a:r>
          </a:p>
        </p:txBody>
      </p:sp>
      <p:sp>
        <p:nvSpPr>
          <p:cNvPr id="220" name=" 220"/>
          <p:cNvSpPr/>
          <p:nvPr/>
        </p:nvSpPr>
        <p:spPr>
          <a:xfrm rot="10800000">
            <a:off x="4470400" y="162750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1607185"/>
            <a:ext cx="988060" cy="368300"/>
          </a:xfrm>
          <a:prstGeom prst="rect">
            <a:avLst/>
          </a:prstGeom>
          <a:noFill/>
        </p:spPr>
        <p:txBody>
          <a:bodyPr wrap="square" rtlCol="0">
            <a:spAutoFit/>
          </a:bodyPr>
          <a:lstStyle/>
          <a:p>
            <a:r>
              <a:rPr lang="zh-CN" altLang="en-US">
                <a:solidFill>
                  <a:schemeClr val="bg2"/>
                </a:solidFill>
              </a:rPr>
              <a:t>填空题</a:t>
            </a:r>
          </a:p>
        </p:txBody>
      </p:sp>
      <p:sp>
        <p:nvSpPr>
          <p:cNvPr id="6" name="文本框 5"/>
          <p:cNvSpPr txBox="1"/>
          <p:nvPr/>
        </p:nvSpPr>
        <p:spPr>
          <a:xfrm>
            <a:off x="20320" y="8255"/>
            <a:ext cx="1897380" cy="368300"/>
          </a:xfrm>
          <a:prstGeom prst="rect">
            <a:avLst/>
          </a:prstGeom>
          <a:noFill/>
        </p:spPr>
        <p:txBody>
          <a:bodyPr wrap="none" rtlCol="0" anchor="t">
            <a:spAutoFit/>
          </a:bodyPr>
          <a:lstStyle/>
          <a:p>
            <a:r>
              <a:rPr lang="en-US" altLang="zh-CN">
                <a:sym typeface="+mn-ea"/>
              </a:rPr>
              <a:t>1.1.2 </a:t>
            </a:r>
            <a:r>
              <a:rPr lang="zh-CN" altLang="en-US">
                <a:sym typeface="+mn-ea"/>
              </a:rPr>
              <a:t>协议的定义</a:t>
            </a:r>
            <a:endParaRPr lang="zh-CN" altLang="en-US"/>
          </a:p>
        </p:txBody>
      </p:sp>
      <p:sp>
        <p:nvSpPr>
          <p:cNvPr id="13" name="左大括号 12"/>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tx1"/>
                </a:solidFill>
              </a:rPr>
              <a:t>定义</a:t>
            </a:r>
            <a:endParaRPr lang="zh-CN" altLang="en-US">
              <a:solidFill>
                <a:schemeClr val="accent6"/>
              </a:solidFill>
            </a:endParaRPr>
          </a:p>
          <a:p>
            <a:endParaRPr lang="zh-CN" altLang="en-US"/>
          </a:p>
          <a:p>
            <a:r>
              <a:rPr lang="zh-CN" altLang="en-US">
                <a:solidFill>
                  <a:schemeClr val="accent6"/>
                </a:solidFill>
              </a:rPr>
              <a:t>三要素</a:t>
            </a:r>
          </a:p>
        </p:txBody>
      </p:sp>
      <p:sp>
        <p:nvSpPr>
          <p:cNvPr id="11" name="文本框 10"/>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12" name="左大括号 11"/>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5" name="文本框 14"/>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extLst>
      <p:ext uri="{BB962C8B-B14F-4D97-AF65-F5344CB8AC3E}">
        <p14:creationId xmlns:p14="http://schemas.microsoft.com/office/powerpoint/2010/main" val="1731842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3"/>
          <a:stretch>
            <a:fillRect/>
          </a:stretch>
        </p:blipFill>
        <p:spPr>
          <a:xfrm>
            <a:off x="172085" y="1447800"/>
            <a:ext cx="6379210" cy="3387725"/>
          </a:xfrm>
          <a:prstGeom prst="rect">
            <a:avLst/>
          </a:prstGeom>
        </p:spPr>
      </p:pic>
      <p:pic>
        <p:nvPicPr>
          <p:cNvPr id="5" name="图片 4"/>
          <p:cNvPicPr>
            <a:picLocks noChangeAspect="1"/>
          </p:cNvPicPr>
          <p:nvPr/>
        </p:nvPicPr>
        <p:blipFill>
          <a:blip r:embed="rId4"/>
          <a:stretch>
            <a:fillRect/>
          </a:stretch>
        </p:blipFill>
        <p:spPr>
          <a:xfrm>
            <a:off x="504825" y="1924050"/>
            <a:ext cx="1324610" cy="561975"/>
          </a:xfrm>
          <a:prstGeom prst="rect">
            <a:avLst/>
          </a:prstGeom>
        </p:spPr>
      </p:pic>
      <p:pic>
        <p:nvPicPr>
          <p:cNvPr id="2" name="图片 1"/>
          <p:cNvPicPr>
            <a:picLocks noChangeAspect="1"/>
          </p:cNvPicPr>
          <p:nvPr/>
        </p:nvPicPr>
        <p:blipFill>
          <a:blip r:embed="rId4"/>
          <a:stretch>
            <a:fillRect/>
          </a:stretch>
        </p:blipFill>
        <p:spPr>
          <a:xfrm>
            <a:off x="1829435" y="2108835"/>
            <a:ext cx="1574800" cy="561975"/>
          </a:xfrm>
          <a:prstGeom prst="rect">
            <a:avLst/>
          </a:prstGeom>
        </p:spPr>
      </p:pic>
      <p:pic>
        <p:nvPicPr>
          <p:cNvPr id="3" name="图片 2"/>
          <p:cNvPicPr>
            <a:picLocks noChangeAspect="1"/>
          </p:cNvPicPr>
          <p:nvPr/>
        </p:nvPicPr>
        <p:blipFill>
          <a:blip r:embed="rId4"/>
          <a:stretch>
            <a:fillRect/>
          </a:stretch>
        </p:blipFill>
        <p:spPr>
          <a:xfrm>
            <a:off x="2919095" y="3474720"/>
            <a:ext cx="1574800" cy="208915"/>
          </a:xfrm>
          <a:prstGeom prst="rect">
            <a:avLst/>
          </a:prstGeom>
        </p:spPr>
      </p:pic>
      <p:pic>
        <p:nvPicPr>
          <p:cNvPr id="6" name="图片 5"/>
          <p:cNvPicPr>
            <a:picLocks noChangeAspect="1"/>
          </p:cNvPicPr>
          <p:nvPr/>
        </p:nvPicPr>
        <p:blipFill>
          <a:blip r:embed="rId4"/>
          <a:stretch>
            <a:fillRect/>
          </a:stretch>
        </p:blipFill>
        <p:spPr>
          <a:xfrm>
            <a:off x="3571240" y="3756660"/>
            <a:ext cx="1720850" cy="323850"/>
          </a:xfrm>
          <a:prstGeom prst="rect">
            <a:avLst/>
          </a:prstGeom>
        </p:spPr>
      </p:pic>
      <p:sp>
        <p:nvSpPr>
          <p:cNvPr id="7" name="文本框 6"/>
          <p:cNvSpPr txBox="1"/>
          <p:nvPr/>
        </p:nvSpPr>
        <p:spPr>
          <a:xfrm>
            <a:off x="6551930" y="1513205"/>
            <a:ext cx="5431790" cy="1753235"/>
          </a:xfrm>
          <a:prstGeom prst="rect">
            <a:avLst/>
          </a:prstGeom>
          <a:noFill/>
        </p:spPr>
        <p:txBody>
          <a:bodyPr wrap="square" rtlCol="0" anchor="t">
            <a:spAutoFit/>
          </a:bodyPr>
          <a:lstStyle/>
          <a:p>
            <a:pPr marL="0" indent="0" fontAlgn="auto">
              <a:lnSpc>
                <a:spcPct val="150000"/>
              </a:lnSpc>
              <a:buNone/>
            </a:pPr>
            <a:r>
              <a:rPr lang="en-US" altLang="zh-CN">
                <a:solidFill>
                  <a:schemeClr val="bg2"/>
                </a:solidFill>
                <a:sym typeface="+mn-ea"/>
              </a:rPr>
              <a:t>1</a:t>
            </a:r>
            <a:r>
              <a:rPr lang="zh-CN" altLang="en-US">
                <a:solidFill>
                  <a:schemeClr val="bg2"/>
                </a:solidFill>
                <a:sym typeface="+mn-ea"/>
              </a:rPr>
              <a:t>、语法：实体之间交换信息的格式与结构。</a:t>
            </a:r>
            <a:endParaRPr lang="zh-CN" altLang="en-US">
              <a:solidFill>
                <a:schemeClr val="bg2"/>
              </a:solidFill>
            </a:endParaRPr>
          </a:p>
          <a:p>
            <a:pPr marL="0" indent="0" fontAlgn="auto">
              <a:lnSpc>
                <a:spcPct val="150000"/>
              </a:lnSpc>
              <a:buNone/>
            </a:pPr>
            <a:r>
              <a:rPr lang="en-US" altLang="zh-CN">
                <a:solidFill>
                  <a:schemeClr val="bg2"/>
                </a:solidFill>
                <a:sym typeface="+mn-ea"/>
              </a:rPr>
              <a:t>2</a:t>
            </a:r>
            <a:r>
              <a:rPr lang="zh-CN" altLang="en-US">
                <a:solidFill>
                  <a:schemeClr val="bg2"/>
                </a:solidFill>
                <a:sym typeface="+mn-ea"/>
              </a:rPr>
              <a:t>、语义：定义实体之间交换信息中的控制信息。</a:t>
            </a:r>
            <a:endParaRPr lang="zh-CN" altLang="en-US">
              <a:solidFill>
                <a:schemeClr val="bg2"/>
              </a:solidFill>
            </a:endParaRPr>
          </a:p>
          <a:p>
            <a:pPr marL="0" indent="0" fontAlgn="auto">
              <a:lnSpc>
                <a:spcPct val="150000"/>
              </a:lnSpc>
              <a:buNone/>
            </a:pPr>
            <a:r>
              <a:rPr lang="en-US" altLang="zh-CN">
                <a:solidFill>
                  <a:schemeClr val="bg2"/>
                </a:solidFill>
                <a:sym typeface="+mn-ea"/>
              </a:rPr>
              <a:t>3</a:t>
            </a:r>
            <a:r>
              <a:rPr lang="zh-CN" altLang="en-US">
                <a:solidFill>
                  <a:schemeClr val="bg2"/>
                </a:solidFill>
                <a:sym typeface="+mn-ea"/>
              </a:rPr>
              <a:t>、时序：定义实体之间交换信息的顺序以及如何匹水电费水配或适应彼此的速度。</a:t>
            </a:r>
          </a:p>
        </p:txBody>
      </p:sp>
      <p:pic>
        <p:nvPicPr>
          <p:cNvPr id="8" name="图片 7"/>
          <p:cNvPicPr>
            <a:picLocks noChangeAspect="1"/>
          </p:cNvPicPr>
          <p:nvPr/>
        </p:nvPicPr>
        <p:blipFill>
          <a:blip r:embed="rId4"/>
          <a:stretch>
            <a:fillRect/>
          </a:stretch>
        </p:blipFill>
        <p:spPr>
          <a:xfrm>
            <a:off x="2651760" y="3119755"/>
            <a:ext cx="1574800" cy="208915"/>
          </a:xfrm>
          <a:prstGeom prst="rect">
            <a:avLst/>
          </a:prstGeom>
        </p:spPr>
      </p:pic>
    </p:spTree>
    <p:custDataLst>
      <p:tags r:id="rId1"/>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4825" y="1924050"/>
            <a:ext cx="1324610" cy="561975"/>
          </a:xfrm>
          <a:prstGeom prst="rect">
            <a:avLst/>
          </a:prstGeom>
        </p:spPr>
      </p:pic>
      <p:pic>
        <p:nvPicPr>
          <p:cNvPr id="2" name="图片 1"/>
          <p:cNvPicPr>
            <a:picLocks noChangeAspect="1"/>
          </p:cNvPicPr>
          <p:nvPr/>
        </p:nvPicPr>
        <p:blipFill>
          <a:blip r:embed="rId3"/>
          <a:stretch>
            <a:fillRect/>
          </a:stretch>
        </p:blipFill>
        <p:spPr>
          <a:xfrm>
            <a:off x="1829435" y="2108835"/>
            <a:ext cx="1574800" cy="561975"/>
          </a:xfrm>
          <a:prstGeom prst="rect">
            <a:avLst/>
          </a:prstGeom>
        </p:spPr>
      </p:pic>
      <p:pic>
        <p:nvPicPr>
          <p:cNvPr id="3" name="图片 2"/>
          <p:cNvPicPr>
            <a:picLocks noChangeAspect="1"/>
          </p:cNvPicPr>
          <p:nvPr/>
        </p:nvPicPr>
        <p:blipFill>
          <a:blip r:embed="rId3"/>
          <a:stretch>
            <a:fillRect/>
          </a:stretch>
        </p:blipFill>
        <p:spPr>
          <a:xfrm>
            <a:off x="2919095" y="3474720"/>
            <a:ext cx="1574800" cy="208915"/>
          </a:xfrm>
          <a:prstGeom prst="rect">
            <a:avLst/>
          </a:prstGeom>
        </p:spPr>
      </p:pic>
      <p:pic>
        <p:nvPicPr>
          <p:cNvPr id="6" name="图片 5"/>
          <p:cNvPicPr>
            <a:picLocks noChangeAspect="1"/>
          </p:cNvPicPr>
          <p:nvPr/>
        </p:nvPicPr>
        <p:blipFill>
          <a:blip r:embed="rId3"/>
          <a:stretch>
            <a:fillRect/>
          </a:stretch>
        </p:blipFill>
        <p:spPr>
          <a:xfrm>
            <a:off x="3571240" y="3756660"/>
            <a:ext cx="1720850" cy="323850"/>
          </a:xfrm>
          <a:prstGeom prst="rect">
            <a:avLst/>
          </a:prstGeom>
        </p:spPr>
      </p:pic>
      <p:sp>
        <p:nvSpPr>
          <p:cNvPr id="7" name="文本框 6"/>
          <p:cNvSpPr txBox="1"/>
          <p:nvPr/>
        </p:nvSpPr>
        <p:spPr>
          <a:xfrm>
            <a:off x="6551930" y="1513205"/>
            <a:ext cx="5431790" cy="1753235"/>
          </a:xfrm>
          <a:prstGeom prst="rect">
            <a:avLst/>
          </a:prstGeom>
          <a:noFill/>
        </p:spPr>
        <p:txBody>
          <a:bodyPr wrap="square" rtlCol="0" anchor="t">
            <a:spAutoFit/>
          </a:bodyPr>
          <a:lstStyle/>
          <a:p>
            <a:pPr marL="0" indent="0" fontAlgn="auto">
              <a:lnSpc>
                <a:spcPct val="150000"/>
              </a:lnSpc>
              <a:buNone/>
            </a:pPr>
            <a:r>
              <a:rPr lang="en-US" altLang="zh-CN">
                <a:sym typeface="+mn-ea"/>
              </a:rPr>
              <a:t>1</a:t>
            </a:r>
            <a:r>
              <a:rPr lang="zh-CN" altLang="en-US">
                <a:sym typeface="+mn-ea"/>
              </a:rPr>
              <a:t>、语法 </a:t>
            </a:r>
            <a:r>
              <a:rPr lang="en-US" altLang="zh-CN">
                <a:solidFill>
                  <a:schemeClr val="bg2"/>
                </a:solidFill>
                <a:sym typeface="+mn-ea"/>
              </a:rPr>
              <a:t>2</a:t>
            </a:r>
            <a:r>
              <a:rPr lang="zh-CN" altLang="en-US">
                <a:solidFill>
                  <a:schemeClr val="bg2"/>
                </a:solidFill>
                <a:sym typeface="+mn-ea"/>
              </a:rPr>
              <a:t>、语义：定义实体之间交换信息中的控制信息。</a:t>
            </a:r>
            <a:endParaRPr lang="zh-CN" altLang="en-US">
              <a:solidFill>
                <a:schemeClr val="bg2"/>
              </a:solidFill>
            </a:endParaRPr>
          </a:p>
          <a:p>
            <a:pPr marL="0" indent="0" fontAlgn="auto">
              <a:lnSpc>
                <a:spcPct val="150000"/>
              </a:lnSpc>
              <a:buNone/>
            </a:pPr>
            <a:r>
              <a:rPr lang="en-US" altLang="zh-CN">
                <a:solidFill>
                  <a:schemeClr val="bg2"/>
                </a:solidFill>
                <a:sym typeface="+mn-ea"/>
              </a:rPr>
              <a:t>3</a:t>
            </a:r>
            <a:r>
              <a:rPr lang="zh-CN" altLang="en-US">
                <a:solidFill>
                  <a:schemeClr val="bg2"/>
                </a:solidFill>
                <a:sym typeface="+mn-ea"/>
              </a:rPr>
              <a:t>、时序：定义实体之间交换信息的顺序以及如何匹水电费水配或适应彼此的速度。</a:t>
            </a:r>
          </a:p>
        </p:txBody>
      </p:sp>
      <p:pic>
        <p:nvPicPr>
          <p:cNvPr id="8" name="图片 7"/>
          <p:cNvPicPr>
            <a:picLocks noChangeAspect="1"/>
          </p:cNvPicPr>
          <p:nvPr/>
        </p:nvPicPr>
        <p:blipFill>
          <a:blip r:embed="rId3"/>
          <a:stretch>
            <a:fillRect/>
          </a:stretch>
        </p:blipFill>
        <p:spPr>
          <a:xfrm>
            <a:off x="2651760" y="3119755"/>
            <a:ext cx="1574800" cy="208915"/>
          </a:xfrm>
          <a:prstGeom prst="rect">
            <a:avLst/>
          </a:prstGeom>
        </p:spPr>
      </p:pic>
      <p:pic>
        <p:nvPicPr>
          <p:cNvPr id="10" name="内容占位符 3"/>
          <p:cNvPicPr>
            <a:picLocks noChangeAspect="1"/>
          </p:cNvPicPr>
          <p:nvPr/>
        </p:nvPicPr>
        <p:blipFill>
          <a:blip r:embed="rId4"/>
          <a:stretch>
            <a:fillRect/>
          </a:stretch>
        </p:blipFill>
        <p:spPr>
          <a:xfrm>
            <a:off x="172085" y="1447800"/>
            <a:ext cx="6379210" cy="3387725"/>
          </a:xfrm>
          <a:prstGeom prst="rect">
            <a:avLst/>
          </a:prstGeom>
        </p:spPr>
      </p:pic>
    </p:spTree>
    <p:custDataLst>
      <p:tags r:id="rId1"/>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504825" y="1924050"/>
            <a:ext cx="1324610" cy="561975"/>
          </a:xfrm>
          <a:prstGeom prst="rect">
            <a:avLst/>
          </a:prstGeom>
        </p:spPr>
      </p:pic>
      <p:pic>
        <p:nvPicPr>
          <p:cNvPr id="2" name="图片 1"/>
          <p:cNvPicPr>
            <a:picLocks noChangeAspect="1"/>
          </p:cNvPicPr>
          <p:nvPr/>
        </p:nvPicPr>
        <p:blipFill>
          <a:blip r:embed="rId3"/>
          <a:stretch>
            <a:fillRect/>
          </a:stretch>
        </p:blipFill>
        <p:spPr>
          <a:xfrm>
            <a:off x="1829435" y="2108835"/>
            <a:ext cx="1574800" cy="561975"/>
          </a:xfrm>
          <a:prstGeom prst="rect">
            <a:avLst/>
          </a:prstGeom>
        </p:spPr>
      </p:pic>
      <p:pic>
        <p:nvPicPr>
          <p:cNvPr id="3" name="图片 2"/>
          <p:cNvPicPr>
            <a:picLocks noChangeAspect="1"/>
          </p:cNvPicPr>
          <p:nvPr/>
        </p:nvPicPr>
        <p:blipFill>
          <a:blip r:embed="rId3"/>
          <a:stretch>
            <a:fillRect/>
          </a:stretch>
        </p:blipFill>
        <p:spPr>
          <a:xfrm>
            <a:off x="2919095" y="3474720"/>
            <a:ext cx="1574800" cy="208915"/>
          </a:xfrm>
          <a:prstGeom prst="rect">
            <a:avLst/>
          </a:prstGeom>
        </p:spPr>
      </p:pic>
      <p:pic>
        <p:nvPicPr>
          <p:cNvPr id="6" name="图片 5"/>
          <p:cNvPicPr>
            <a:picLocks noChangeAspect="1"/>
          </p:cNvPicPr>
          <p:nvPr/>
        </p:nvPicPr>
        <p:blipFill>
          <a:blip r:embed="rId3"/>
          <a:stretch>
            <a:fillRect/>
          </a:stretch>
        </p:blipFill>
        <p:spPr>
          <a:xfrm>
            <a:off x="3571240" y="3756660"/>
            <a:ext cx="1720850" cy="323850"/>
          </a:xfrm>
          <a:prstGeom prst="rect">
            <a:avLst/>
          </a:prstGeom>
        </p:spPr>
      </p:pic>
      <p:sp>
        <p:nvSpPr>
          <p:cNvPr id="7" name="文本框 6"/>
          <p:cNvSpPr txBox="1"/>
          <p:nvPr/>
        </p:nvSpPr>
        <p:spPr>
          <a:xfrm>
            <a:off x="6551930" y="1513205"/>
            <a:ext cx="5431790" cy="2168525"/>
          </a:xfrm>
          <a:prstGeom prst="rect">
            <a:avLst/>
          </a:prstGeom>
          <a:noFill/>
        </p:spPr>
        <p:txBody>
          <a:bodyPr wrap="square" rtlCol="0" anchor="t">
            <a:spAutoFit/>
          </a:bodyPr>
          <a:lstStyle/>
          <a:p>
            <a:pPr marL="0" indent="0" fontAlgn="auto">
              <a:lnSpc>
                <a:spcPct val="150000"/>
              </a:lnSpc>
              <a:buNone/>
            </a:pPr>
            <a:r>
              <a:rPr lang="en-US" altLang="zh-CN">
                <a:sym typeface="+mn-ea"/>
              </a:rPr>
              <a:t>1</a:t>
            </a:r>
            <a:r>
              <a:rPr lang="zh-CN" altLang="en-US">
                <a:sym typeface="+mn-ea"/>
              </a:rPr>
              <a:t>、语法：定义实体之间交换信息的</a:t>
            </a:r>
            <a:r>
              <a:rPr lang="zh-CN" altLang="en-US">
                <a:solidFill>
                  <a:srgbClr val="FF0000"/>
                </a:solidFill>
                <a:sym typeface="+mn-ea"/>
              </a:rPr>
              <a:t>格式与结构</a:t>
            </a:r>
            <a:r>
              <a:rPr lang="zh-CN" altLang="en-US">
                <a:sym typeface="+mn-ea"/>
              </a:rPr>
              <a:t>。</a:t>
            </a:r>
            <a:endParaRPr lang="zh-CN" altLang="en-US"/>
          </a:p>
          <a:p>
            <a:pPr marL="0" indent="0" fontAlgn="auto">
              <a:lnSpc>
                <a:spcPct val="150000"/>
              </a:lnSpc>
              <a:buNone/>
            </a:pPr>
            <a:endParaRPr lang="zh-CN" altLang="en-US"/>
          </a:p>
          <a:p>
            <a:pPr marL="0" indent="0" fontAlgn="auto">
              <a:lnSpc>
                <a:spcPct val="150000"/>
              </a:lnSpc>
              <a:buNone/>
            </a:pPr>
            <a:r>
              <a:rPr lang="zh-CN" altLang="en-US">
                <a:sym typeface="+mn-ea"/>
              </a:rPr>
              <a:t> </a:t>
            </a:r>
            <a:r>
              <a:rPr lang="en-US" altLang="zh-CN">
                <a:solidFill>
                  <a:schemeClr val="bg2"/>
                </a:solidFill>
                <a:sym typeface="+mn-ea"/>
              </a:rPr>
              <a:t>2</a:t>
            </a:r>
            <a:r>
              <a:rPr lang="zh-CN" altLang="en-US">
                <a:solidFill>
                  <a:schemeClr val="bg2"/>
                </a:solidFill>
                <a:sym typeface="+mn-ea"/>
              </a:rPr>
              <a:t>、语义：定义实体之间交换信息中的控制信息。</a:t>
            </a:r>
            <a:endParaRPr lang="zh-CN" altLang="en-US">
              <a:solidFill>
                <a:schemeClr val="bg2"/>
              </a:solidFill>
            </a:endParaRPr>
          </a:p>
          <a:p>
            <a:pPr marL="0" indent="0" fontAlgn="auto">
              <a:lnSpc>
                <a:spcPct val="150000"/>
              </a:lnSpc>
              <a:buNone/>
            </a:pPr>
            <a:r>
              <a:rPr lang="en-US" altLang="zh-CN">
                <a:solidFill>
                  <a:schemeClr val="bg2"/>
                </a:solidFill>
                <a:sym typeface="+mn-ea"/>
              </a:rPr>
              <a:t>3</a:t>
            </a:r>
            <a:r>
              <a:rPr lang="zh-CN" altLang="en-US">
                <a:solidFill>
                  <a:schemeClr val="bg2"/>
                </a:solidFill>
                <a:sym typeface="+mn-ea"/>
              </a:rPr>
              <a:t>、时序：定义实体之间交换信息的顺序以及如何匹水电费水配或适应彼此的速度。</a:t>
            </a:r>
          </a:p>
        </p:txBody>
      </p:sp>
      <p:pic>
        <p:nvPicPr>
          <p:cNvPr id="8" name="图片 7"/>
          <p:cNvPicPr>
            <a:picLocks noChangeAspect="1"/>
          </p:cNvPicPr>
          <p:nvPr/>
        </p:nvPicPr>
        <p:blipFill>
          <a:blip r:embed="rId3"/>
          <a:stretch>
            <a:fillRect/>
          </a:stretch>
        </p:blipFill>
        <p:spPr>
          <a:xfrm>
            <a:off x="2651760" y="3119755"/>
            <a:ext cx="1574800" cy="208915"/>
          </a:xfrm>
          <a:prstGeom prst="rect">
            <a:avLst/>
          </a:prstGeom>
        </p:spPr>
      </p:pic>
      <p:pic>
        <p:nvPicPr>
          <p:cNvPr id="10" name="内容占位符 3"/>
          <p:cNvPicPr>
            <a:picLocks noGrp="1" noChangeAspect="1"/>
          </p:cNvPicPr>
          <p:nvPr>
            <p:ph idx="1"/>
          </p:nvPr>
        </p:nvPicPr>
        <p:blipFill>
          <a:blip r:embed="rId4"/>
          <a:stretch>
            <a:fillRect/>
          </a:stretch>
        </p:blipFill>
        <p:spPr>
          <a:xfrm>
            <a:off x="172085" y="1447800"/>
            <a:ext cx="6379210" cy="3387725"/>
          </a:xfrm>
          <a:prstGeom prst="rect">
            <a:avLst/>
          </a:prstGeom>
        </p:spPr>
      </p:pic>
    </p:spTree>
    <p:custDataLst>
      <p:tags r:id="rId1"/>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6551930" y="1513205"/>
            <a:ext cx="5431790" cy="1337945"/>
          </a:xfrm>
          <a:prstGeom prst="rect">
            <a:avLst/>
          </a:prstGeom>
          <a:noFill/>
        </p:spPr>
        <p:txBody>
          <a:bodyPr wrap="square" rtlCol="0" anchor="t">
            <a:spAutoFit/>
          </a:bodyPr>
          <a:lstStyle/>
          <a:p>
            <a:pPr marL="0" indent="0" fontAlgn="auto">
              <a:lnSpc>
                <a:spcPct val="150000"/>
              </a:lnSpc>
              <a:buNone/>
            </a:pPr>
            <a:r>
              <a:rPr lang="en-US" altLang="zh-CN" dirty="0">
                <a:sym typeface="+mn-ea"/>
              </a:rPr>
              <a:t>1</a:t>
            </a:r>
            <a:r>
              <a:rPr lang="zh-CN" altLang="en-US" dirty="0">
                <a:sym typeface="+mn-ea"/>
              </a:rPr>
              <a:t>、语法：定义实体之间交换信息的</a:t>
            </a:r>
            <a:r>
              <a:rPr lang="zh-CN" altLang="en-US" dirty="0">
                <a:solidFill>
                  <a:srgbClr val="FF0000"/>
                </a:solidFill>
                <a:sym typeface="+mn-ea"/>
              </a:rPr>
              <a:t>格式与</a:t>
            </a:r>
            <a:r>
              <a:rPr lang="zh-CN" altLang="en-US" dirty="0" smtClean="0">
                <a:solidFill>
                  <a:srgbClr val="FF0000"/>
                </a:solidFill>
                <a:sym typeface="+mn-ea"/>
              </a:rPr>
              <a:t>结构</a:t>
            </a:r>
            <a:r>
              <a:rPr lang="zh-CN" altLang="en-US" dirty="0" smtClean="0">
                <a:sym typeface="+mn-ea"/>
              </a:rPr>
              <a:t>。</a:t>
            </a:r>
            <a:endParaRPr lang="zh-CN" altLang="en-US" dirty="0">
              <a:sym typeface="+mn-ea"/>
            </a:endParaRPr>
          </a:p>
          <a:p>
            <a:pPr marL="0" indent="0" fontAlgn="auto">
              <a:lnSpc>
                <a:spcPct val="150000"/>
              </a:lnSpc>
              <a:buNone/>
            </a:pPr>
            <a:r>
              <a:rPr lang="en-US" altLang="zh-CN" dirty="0">
                <a:sym typeface="+mn-ea"/>
              </a:rPr>
              <a:t>2</a:t>
            </a:r>
            <a:r>
              <a:rPr lang="zh-CN" altLang="en-US" dirty="0">
                <a:sym typeface="+mn-ea"/>
              </a:rPr>
              <a:t>、语义</a:t>
            </a:r>
            <a:r>
              <a:rPr lang="en-US" altLang="zh-CN" dirty="0">
                <a:solidFill>
                  <a:schemeClr val="bg2"/>
                </a:solidFill>
                <a:sym typeface="+mn-ea"/>
              </a:rPr>
              <a:t>3</a:t>
            </a:r>
            <a:r>
              <a:rPr lang="zh-CN" altLang="en-US" dirty="0">
                <a:solidFill>
                  <a:schemeClr val="bg2"/>
                </a:solidFill>
                <a:sym typeface="+mn-ea"/>
              </a:rPr>
              <a:t>、时序：定义实体之间交换信息的顺序以及如何匹水电费水配或适应彼此的速度。</a:t>
            </a:r>
          </a:p>
        </p:txBody>
      </p:sp>
      <p:pic>
        <p:nvPicPr>
          <p:cNvPr id="5" name="内容占位符 3"/>
          <p:cNvPicPr>
            <a:picLocks noGrp="1" noChangeAspect="1"/>
          </p:cNvPicPr>
          <p:nvPr>
            <p:ph idx="1"/>
          </p:nvPr>
        </p:nvPicPr>
        <p:blipFill>
          <a:blip r:embed="rId3"/>
          <a:stretch>
            <a:fillRect/>
          </a:stretch>
        </p:blipFill>
        <p:spPr>
          <a:xfrm>
            <a:off x="172085" y="1447800"/>
            <a:ext cx="6379210" cy="3387725"/>
          </a:xfrm>
          <a:prstGeom prst="rect">
            <a:avLst/>
          </a:prstGeom>
        </p:spPr>
      </p:pic>
    </p:spTree>
    <p:custDataLst>
      <p:tags r:id="rId1"/>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6551930" y="1513205"/>
            <a:ext cx="5431790" cy="1337945"/>
          </a:xfrm>
          <a:prstGeom prst="rect">
            <a:avLst/>
          </a:prstGeom>
          <a:noFill/>
        </p:spPr>
        <p:txBody>
          <a:bodyPr wrap="square" rtlCol="0" anchor="t">
            <a:spAutoFit/>
          </a:bodyPr>
          <a:lstStyle/>
          <a:p>
            <a:pPr marL="0" indent="0" fontAlgn="auto">
              <a:lnSpc>
                <a:spcPct val="150000"/>
              </a:lnSpc>
              <a:buNone/>
            </a:pPr>
            <a:r>
              <a:rPr lang="en-US" altLang="zh-CN" dirty="0">
                <a:sym typeface="+mn-ea"/>
              </a:rPr>
              <a:t>1</a:t>
            </a:r>
            <a:r>
              <a:rPr lang="zh-CN" altLang="en-US" dirty="0">
                <a:sym typeface="+mn-ea"/>
              </a:rPr>
              <a:t>、语法：定义实体之间交换信息的</a:t>
            </a:r>
            <a:r>
              <a:rPr lang="zh-CN" altLang="en-US" dirty="0">
                <a:solidFill>
                  <a:srgbClr val="FF0000"/>
                </a:solidFill>
                <a:sym typeface="+mn-ea"/>
              </a:rPr>
              <a:t>格式与结构</a:t>
            </a:r>
            <a:r>
              <a:rPr lang="zh-CN" altLang="en-US" dirty="0">
                <a:sym typeface="+mn-ea"/>
              </a:rPr>
              <a:t>。</a:t>
            </a:r>
            <a:endParaRPr lang="zh-CN" altLang="en-US" dirty="0"/>
          </a:p>
          <a:p>
            <a:pPr marL="0" indent="0" fontAlgn="auto">
              <a:lnSpc>
                <a:spcPct val="150000"/>
              </a:lnSpc>
              <a:buNone/>
            </a:pPr>
            <a:r>
              <a:rPr lang="en-US" altLang="zh-CN" dirty="0">
                <a:sym typeface="+mn-ea"/>
              </a:rPr>
              <a:t>2</a:t>
            </a:r>
            <a:r>
              <a:rPr lang="zh-CN" altLang="en-US" dirty="0">
                <a:sym typeface="+mn-ea"/>
              </a:rPr>
              <a:t>、语义：定义实体之间交换信息中的</a:t>
            </a:r>
            <a:r>
              <a:rPr lang="zh-CN" altLang="en-US" dirty="0">
                <a:solidFill>
                  <a:srgbClr val="FF0000"/>
                </a:solidFill>
                <a:sym typeface="+mn-ea"/>
              </a:rPr>
              <a:t>控制</a:t>
            </a:r>
            <a:r>
              <a:rPr lang="zh-CN" altLang="en-US" dirty="0" smtClean="0">
                <a:solidFill>
                  <a:srgbClr val="FF0000"/>
                </a:solidFill>
                <a:sym typeface="+mn-ea"/>
              </a:rPr>
              <a:t>信息</a:t>
            </a:r>
            <a:r>
              <a:rPr lang="zh-CN" altLang="en-US" dirty="0" smtClean="0">
                <a:sym typeface="+mn-ea"/>
              </a:rPr>
              <a:t>。</a:t>
            </a:r>
            <a:endParaRPr lang="zh-CN" altLang="en-US" dirty="0"/>
          </a:p>
          <a:p>
            <a:pPr marL="0" indent="0" fontAlgn="auto">
              <a:lnSpc>
                <a:spcPct val="150000"/>
              </a:lnSpc>
              <a:buNone/>
            </a:pPr>
            <a:r>
              <a:rPr lang="en-US" altLang="zh-CN" dirty="0">
                <a:solidFill>
                  <a:schemeClr val="bg2"/>
                </a:solidFill>
                <a:sym typeface="+mn-ea"/>
              </a:rPr>
              <a:t>3</a:t>
            </a:r>
            <a:r>
              <a:rPr lang="zh-CN" altLang="en-US" dirty="0">
                <a:solidFill>
                  <a:schemeClr val="bg2"/>
                </a:solidFill>
                <a:sym typeface="+mn-ea"/>
              </a:rPr>
              <a:t>、时序</a:t>
            </a:r>
          </a:p>
        </p:txBody>
      </p:sp>
      <p:pic>
        <p:nvPicPr>
          <p:cNvPr id="5" name="内容占位符 3"/>
          <p:cNvPicPr>
            <a:picLocks noGrp="1" noChangeAspect="1"/>
          </p:cNvPicPr>
          <p:nvPr>
            <p:ph idx="1"/>
          </p:nvPr>
        </p:nvPicPr>
        <p:blipFill>
          <a:blip r:embed="rId3"/>
          <a:stretch>
            <a:fillRect/>
          </a:stretch>
        </p:blipFill>
        <p:spPr>
          <a:xfrm>
            <a:off x="172085" y="1447800"/>
            <a:ext cx="6379210" cy="3387725"/>
          </a:xfrm>
          <a:prstGeom prst="rect">
            <a:avLst/>
          </a:prstGeom>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2751455" y="3264535"/>
            <a:ext cx="5083810" cy="419100"/>
          </a:xfrm>
          <a:prstGeom prst="rect">
            <a:avLst/>
          </a:prstGeom>
          <a:noFill/>
        </p:spPr>
        <p:txBody>
          <a:bodyPr wrap="square" rtlCol="0">
            <a:spAutoFit/>
          </a:bodyPr>
          <a:lstStyle/>
          <a:p>
            <a:r>
              <a:rPr lang="en-US" altLang="zh-CN" sz="2130"/>
              <a:t> </a:t>
            </a:r>
            <a:r>
              <a:rPr lang="zh-CN" altLang="en-US" sz="2130"/>
              <a:t>计算机网络原理</a:t>
            </a:r>
          </a:p>
        </p:txBody>
      </p:sp>
      <p:sp>
        <p:nvSpPr>
          <p:cNvPr id="7" name="文本框 6"/>
          <p:cNvSpPr txBox="1"/>
          <p:nvPr/>
        </p:nvSpPr>
        <p:spPr>
          <a:xfrm>
            <a:off x="5130165" y="970915"/>
            <a:ext cx="3757930" cy="5006340"/>
          </a:xfrm>
          <a:prstGeom prst="rect">
            <a:avLst/>
          </a:prstGeom>
          <a:noFill/>
        </p:spPr>
        <p:txBody>
          <a:bodyPr wrap="square" rtlCol="0">
            <a:spAutoFit/>
          </a:bodyPr>
          <a:lstStyle/>
          <a:p>
            <a:r>
              <a:rPr lang="zh-CN" altLang="en-US" sz="2130" dirty="0">
                <a:solidFill>
                  <a:schemeClr val="tx1"/>
                </a:solidFill>
              </a:rPr>
              <a:t>第一章 计算机网络概述</a:t>
            </a:r>
          </a:p>
          <a:p>
            <a:endParaRPr lang="zh-CN" altLang="en-US" sz="2130" dirty="0"/>
          </a:p>
          <a:p>
            <a:r>
              <a:rPr lang="zh-CN" altLang="en-US" sz="2130" dirty="0"/>
              <a:t>第二章 网络应用</a:t>
            </a:r>
          </a:p>
          <a:p>
            <a:endParaRPr lang="zh-CN" altLang="en-US" sz="2130" dirty="0"/>
          </a:p>
          <a:p>
            <a:r>
              <a:rPr lang="zh-CN" altLang="en-US" sz="2130" dirty="0"/>
              <a:t>第三</a:t>
            </a:r>
            <a:r>
              <a:rPr lang="zh-CN" altLang="en-US" sz="2130" dirty="0" smtClean="0"/>
              <a:t>章 传输</a:t>
            </a:r>
            <a:r>
              <a:rPr lang="zh-CN" altLang="en-US" sz="2130" dirty="0"/>
              <a:t>层</a:t>
            </a:r>
          </a:p>
          <a:p>
            <a:endParaRPr lang="zh-CN" altLang="en-US" sz="2130" dirty="0"/>
          </a:p>
          <a:p>
            <a:r>
              <a:rPr lang="zh-CN" altLang="en-US" sz="2130" dirty="0"/>
              <a:t>第四章 网络层</a:t>
            </a:r>
          </a:p>
          <a:p>
            <a:endParaRPr lang="zh-CN" altLang="en-US" sz="2130" dirty="0"/>
          </a:p>
          <a:p>
            <a:r>
              <a:rPr lang="zh-CN" altLang="en-US" sz="2130" dirty="0"/>
              <a:t>第五章 数据链路层与局域网</a:t>
            </a:r>
          </a:p>
          <a:p>
            <a:endParaRPr lang="zh-CN" altLang="en-US" sz="2130" dirty="0"/>
          </a:p>
          <a:p>
            <a:r>
              <a:rPr lang="zh-CN" altLang="en-US" sz="2130" dirty="0"/>
              <a:t>第六章 物理层</a:t>
            </a:r>
          </a:p>
          <a:p>
            <a:endParaRPr lang="zh-CN" altLang="en-US" sz="2130" dirty="0"/>
          </a:p>
          <a:p>
            <a:r>
              <a:rPr lang="zh-CN" altLang="en-US" sz="2130" dirty="0"/>
              <a:t>第七章 无线与移动网络</a:t>
            </a:r>
          </a:p>
          <a:p>
            <a:endParaRPr lang="zh-CN" altLang="en-US" sz="2130" dirty="0"/>
          </a:p>
          <a:p>
            <a:r>
              <a:rPr lang="zh-CN" altLang="en-US" sz="2130" dirty="0"/>
              <a:t>第八章 网络安全基础</a:t>
            </a:r>
          </a:p>
        </p:txBody>
      </p:sp>
      <p:sp>
        <p:nvSpPr>
          <p:cNvPr id="2" name="左大括号 1"/>
          <p:cNvSpPr/>
          <p:nvPr/>
        </p:nvSpPr>
        <p:spPr>
          <a:xfrm>
            <a:off x="5039995" y="970915"/>
            <a:ext cx="90170" cy="50063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05603482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6551930" y="1513205"/>
            <a:ext cx="5431790" cy="1337945"/>
          </a:xfrm>
          <a:prstGeom prst="rect">
            <a:avLst/>
          </a:prstGeom>
          <a:noFill/>
        </p:spPr>
        <p:txBody>
          <a:bodyPr wrap="square" rtlCol="0" anchor="t">
            <a:spAutoFit/>
          </a:bodyPr>
          <a:lstStyle/>
          <a:p>
            <a:pPr marL="0" indent="0" fontAlgn="auto">
              <a:lnSpc>
                <a:spcPct val="150000"/>
              </a:lnSpc>
              <a:buNone/>
            </a:pPr>
            <a:r>
              <a:rPr lang="en-US" altLang="zh-CN" dirty="0">
                <a:sym typeface="+mn-ea"/>
              </a:rPr>
              <a:t>1</a:t>
            </a:r>
            <a:r>
              <a:rPr lang="zh-CN" altLang="en-US" dirty="0">
                <a:sym typeface="+mn-ea"/>
              </a:rPr>
              <a:t>、语法：定义实体之间交换信息的</a:t>
            </a:r>
            <a:r>
              <a:rPr lang="zh-CN" altLang="en-US" dirty="0">
                <a:solidFill>
                  <a:srgbClr val="FF0000"/>
                </a:solidFill>
                <a:sym typeface="+mn-ea"/>
              </a:rPr>
              <a:t>格式与结构</a:t>
            </a:r>
            <a:r>
              <a:rPr lang="zh-CN" altLang="en-US" dirty="0">
                <a:sym typeface="+mn-ea"/>
              </a:rPr>
              <a:t>。</a:t>
            </a:r>
            <a:endParaRPr lang="zh-CN" altLang="en-US" dirty="0"/>
          </a:p>
          <a:p>
            <a:pPr marL="0" indent="0" fontAlgn="auto">
              <a:lnSpc>
                <a:spcPct val="150000"/>
              </a:lnSpc>
              <a:buNone/>
            </a:pPr>
            <a:r>
              <a:rPr lang="en-US" altLang="zh-CN" dirty="0">
                <a:sym typeface="+mn-ea"/>
              </a:rPr>
              <a:t>2</a:t>
            </a:r>
            <a:r>
              <a:rPr lang="zh-CN" altLang="en-US" dirty="0">
                <a:sym typeface="+mn-ea"/>
              </a:rPr>
              <a:t>、语义：定义实体之间交换信息中的</a:t>
            </a:r>
            <a:r>
              <a:rPr lang="zh-CN" altLang="en-US" dirty="0">
                <a:solidFill>
                  <a:srgbClr val="FF0000"/>
                </a:solidFill>
                <a:sym typeface="+mn-ea"/>
              </a:rPr>
              <a:t>控制</a:t>
            </a:r>
            <a:r>
              <a:rPr lang="zh-CN" altLang="en-US" dirty="0" smtClean="0">
                <a:solidFill>
                  <a:srgbClr val="FF0000"/>
                </a:solidFill>
                <a:sym typeface="+mn-ea"/>
              </a:rPr>
              <a:t>信息</a:t>
            </a:r>
            <a:r>
              <a:rPr lang="zh-CN" altLang="en-US" dirty="0" smtClean="0">
                <a:sym typeface="+mn-ea"/>
              </a:rPr>
              <a:t>。</a:t>
            </a:r>
            <a:endParaRPr lang="zh-CN" altLang="en-US" dirty="0"/>
          </a:p>
          <a:p>
            <a:pPr marL="0" indent="0" fontAlgn="auto">
              <a:lnSpc>
                <a:spcPct val="150000"/>
              </a:lnSpc>
              <a:buNone/>
            </a:pPr>
            <a:r>
              <a:rPr lang="en-US" altLang="zh-CN" dirty="0">
                <a:sym typeface="+mn-ea"/>
              </a:rPr>
              <a:t>3</a:t>
            </a:r>
            <a:r>
              <a:rPr lang="zh-CN" altLang="en-US" dirty="0">
                <a:sym typeface="+mn-ea"/>
              </a:rPr>
              <a:t>、时序</a:t>
            </a:r>
            <a:endParaRPr lang="zh-CN" altLang="en-US" dirty="0"/>
          </a:p>
        </p:txBody>
      </p:sp>
      <p:pic>
        <p:nvPicPr>
          <p:cNvPr id="5" name="内容占位符 3"/>
          <p:cNvPicPr>
            <a:picLocks noGrp="1" noChangeAspect="1"/>
          </p:cNvPicPr>
          <p:nvPr>
            <p:ph idx="1"/>
          </p:nvPr>
        </p:nvPicPr>
        <p:blipFill>
          <a:blip r:embed="rId3"/>
          <a:stretch>
            <a:fillRect/>
          </a:stretch>
        </p:blipFill>
        <p:spPr>
          <a:xfrm>
            <a:off x="172085" y="1447800"/>
            <a:ext cx="6379210" cy="3387725"/>
          </a:xfrm>
          <a:prstGeom prst="rect">
            <a:avLst/>
          </a:prstGeom>
        </p:spPr>
      </p:pic>
    </p:spTree>
    <p:custDataLst>
      <p:tags r:id="rId1"/>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6551930" y="1513205"/>
            <a:ext cx="5431790" cy="2168525"/>
          </a:xfrm>
          <a:prstGeom prst="rect">
            <a:avLst/>
          </a:prstGeom>
          <a:noFill/>
        </p:spPr>
        <p:txBody>
          <a:bodyPr wrap="square" rtlCol="0" anchor="t">
            <a:spAutoFit/>
          </a:bodyPr>
          <a:lstStyle/>
          <a:p>
            <a:pPr marL="0" indent="0" fontAlgn="auto">
              <a:lnSpc>
                <a:spcPct val="150000"/>
              </a:lnSpc>
              <a:buNone/>
            </a:pPr>
            <a:r>
              <a:rPr lang="en-US" altLang="zh-CN" dirty="0">
                <a:sym typeface="+mn-ea"/>
              </a:rPr>
              <a:t>1</a:t>
            </a:r>
            <a:r>
              <a:rPr lang="zh-CN" altLang="en-US" dirty="0">
                <a:sym typeface="+mn-ea"/>
              </a:rPr>
              <a:t>、语法：定义实体之间交换信息的</a:t>
            </a:r>
            <a:r>
              <a:rPr lang="zh-CN" altLang="en-US" dirty="0">
                <a:solidFill>
                  <a:srgbClr val="FF0000"/>
                </a:solidFill>
                <a:sym typeface="+mn-ea"/>
              </a:rPr>
              <a:t>格式与结构</a:t>
            </a:r>
            <a:r>
              <a:rPr lang="zh-CN" altLang="en-US" dirty="0">
                <a:sym typeface="+mn-ea"/>
              </a:rPr>
              <a:t>。</a:t>
            </a:r>
            <a:endParaRPr lang="zh-CN" altLang="en-US" dirty="0"/>
          </a:p>
          <a:p>
            <a:pPr marL="0" indent="0" fontAlgn="auto">
              <a:lnSpc>
                <a:spcPct val="150000"/>
              </a:lnSpc>
              <a:buNone/>
            </a:pPr>
            <a:r>
              <a:rPr lang="en-US" altLang="zh-CN" dirty="0">
                <a:sym typeface="+mn-ea"/>
              </a:rPr>
              <a:t>2</a:t>
            </a:r>
            <a:r>
              <a:rPr lang="zh-CN" altLang="en-US" dirty="0">
                <a:sym typeface="+mn-ea"/>
              </a:rPr>
              <a:t>、语义：定义实体之间交换信息中的</a:t>
            </a:r>
            <a:r>
              <a:rPr lang="zh-CN" altLang="en-US" dirty="0">
                <a:solidFill>
                  <a:srgbClr val="FF0000"/>
                </a:solidFill>
                <a:sym typeface="+mn-ea"/>
              </a:rPr>
              <a:t>控制</a:t>
            </a:r>
            <a:r>
              <a:rPr lang="zh-CN" altLang="en-US" dirty="0" smtClean="0">
                <a:solidFill>
                  <a:srgbClr val="FF0000"/>
                </a:solidFill>
                <a:sym typeface="+mn-ea"/>
              </a:rPr>
              <a:t>信息</a:t>
            </a:r>
            <a:r>
              <a:rPr lang="zh-CN" altLang="en-US" dirty="0" smtClean="0">
                <a:sym typeface="+mn-ea"/>
              </a:rPr>
              <a:t>。</a:t>
            </a:r>
            <a:endParaRPr lang="zh-CN" altLang="en-US" dirty="0"/>
          </a:p>
          <a:p>
            <a:pPr marL="0" indent="0" fontAlgn="auto">
              <a:lnSpc>
                <a:spcPct val="150000"/>
              </a:lnSpc>
              <a:buNone/>
            </a:pPr>
            <a:r>
              <a:rPr lang="en-US" altLang="zh-CN" dirty="0">
                <a:sym typeface="+mn-ea"/>
              </a:rPr>
              <a:t>3</a:t>
            </a:r>
            <a:r>
              <a:rPr lang="zh-CN" altLang="en-US" dirty="0">
                <a:sym typeface="+mn-ea"/>
              </a:rPr>
              <a:t>、时序：定义实体之间交换信息的</a:t>
            </a:r>
            <a:r>
              <a:rPr lang="zh-CN" altLang="en-US" dirty="0">
                <a:solidFill>
                  <a:srgbClr val="FF0000"/>
                </a:solidFill>
                <a:sym typeface="+mn-ea"/>
              </a:rPr>
              <a:t>顺序</a:t>
            </a:r>
            <a:r>
              <a:rPr lang="zh-CN" altLang="en-US" dirty="0">
                <a:sym typeface="+mn-ea"/>
              </a:rPr>
              <a:t>以及</a:t>
            </a:r>
            <a:r>
              <a:rPr lang="zh-CN" altLang="en-US" dirty="0">
                <a:solidFill>
                  <a:srgbClr val="FF0000"/>
                </a:solidFill>
                <a:sym typeface="+mn-ea"/>
              </a:rPr>
              <a:t>如何匹</a:t>
            </a:r>
            <a:r>
              <a:rPr lang="zh-CN" altLang="en-US" dirty="0">
                <a:solidFill>
                  <a:schemeClr val="bg2"/>
                </a:solidFill>
                <a:sym typeface="+mn-ea"/>
              </a:rPr>
              <a:t>覆盖覆盖</a:t>
            </a:r>
            <a:r>
              <a:rPr lang="zh-CN" altLang="en-US" dirty="0">
                <a:solidFill>
                  <a:srgbClr val="FF0000"/>
                </a:solidFill>
                <a:sym typeface="+mn-ea"/>
              </a:rPr>
              <a:t>配或适应彼此的速度</a:t>
            </a:r>
            <a:r>
              <a:rPr lang="zh-CN" altLang="en-US" dirty="0">
                <a:sym typeface="+mn-ea"/>
              </a:rPr>
              <a:t>。</a:t>
            </a:r>
            <a:endParaRPr lang="zh-CN" altLang="en-US" dirty="0"/>
          </a:p>
          <a:p>
            <a:pPr marL="0" indent="0" fontAlgn="auto">
              <a:lnSpc>
                <a:spcPct val="150000"/>
              </a:lnSpc>
              <a:buNone/>
            </a:pPr>
            <a:endParaRPr lang="zh-CN" altLang="en-US" dirty="0"/>
          </a:p>
        </p:txBody>
      </p:sp>
      <p:pic>
        <p:nvPicPr>
          <p:cNvPr id="5" name="内容占位符 3"/>
          <p:cNvPicPr>
            <a:picLocks noGrp="1" noChangeAspect="1"/>
          </p:cNvPicPr>
          <p:nvPr>
            <p:ph idx="1"/>
          </p:nvPr>
        </p:nvPicPr>
        <p:blipFill>
          <a:blip r:embed="rId3"/>
          <a:stretch>
            <a:fillRect/>
          </a:stretch>
        </p:blipFill>
        <p:spPr>
          <a:xfrm>
            <a:off x="172085" y="1447800"/>
            <a:ext cx="6379210" cy="3387725"/>
          </a:xfrm>
          <a:prstGeom prst="rect">
            <a:avLst/>
          </a:prstGeom>
        </p:spPr>
      </p:pic>
    </p:spTree>
    <p:custDataLst>
      <p:tags r:id="rId1"/>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sym typeface="+mn-ea"/>
              </a:rPr>
              <a:t>1.1.2 </a:t>
            </a:r>
            <a:r>
              <a:rPr lang="zh-CN" altLang="en-US" sz="2400" dirty="0">
                <a:sym typeface="+mn-ea"/>
              </a:rPr>
              <a:t>网络协议的定义  </a:t>
            </a:r>
            <a:endParaRPr lang="zh-CN" altLang="en-US" sz="2400" dirty="0"/>
          </a:p>
          <a:p>
            <a:pPr marL="0" indent="0" fontAlgn="auto">
              <a:lnSpc>
                <a:spcPct val="150000"/>
              </a:lnSpc>
              <a:buNone/>
            </a:pPr>
            <a:r>
              <a:rPr lang="zh-CN" altLang="en-US" sz="2130" dirty="0"/>
              <a:t>     网络协议的三要素</a:t>
            </a:r>
          </a:p>
          <a:p>
            <a:pPr marL="0" indent="0" fontAlgn="auto">
              <a:lnSpc>
                <a:spcPct val="150000"/>
              </a:lnSpc>
              <a:buNone/>
            </a:pPr>
            <a:r>
              <a:rPr lang="zh-CN" altLang="en-US" dirty="0"/>
              <a:t>   </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①</a:t>
            </a:r>
            <a:r>
              <a:rPr lang="zh-CN" altLang="en-US" dirty="0"/>
              <a:t> 定义实体之间交换信息中的</a:t>
            </a:r>
            <a:r>
              <a:rPr lang="zh-CN" altLang="en-US" dirty="0">
                <a:solidFill>
                  <a:srgbClr val="FF0000"/>
                </a:solidFill>
              </a:rPr>
              <a:t>控制</a:t>
            </a:r>
            <a:r>
              <a:rPr lang="zh-CN" altLang="en-US" dirty="0" smtClean="0">
                <a:solidFill>
                  <a:srgbClr val="FF0000"/>
                </a:solidFill>
              </a:rPr>
              <a:t>信息</a:t>
            </a:r>
            <a:r>
              <a:rPr lang="zh-CN" altLang="en-US" dirty="0" smtClean="0">
                <a:solidFill>
                  <a:schemeClr val="tx1"/>
                </a:solidFill>
              </a:rPr>
              <a:t>。</a:t>
            </a:r>
            <a:endParaRPr lang="zh-CN" altLang="en-US" dirty="0">
              <a:solidFill>
                <a:schemeClr val="tx1"/>
              </a:solidFill>
            </a:endParaRP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② </a:t>
            </a:r>
            <a:r>
              <a:rPr lang="zh-CN" altLang="en-US" dirty="0"/>
              <a:t>定义实体之间交换信息的</a:t>
            </a:r>
            <a:r>
              <a:rPr lang="zh-CN" altLang="en-US" dirty="0">
                <a:solidFill>
                  <a:srgbClr val="FF0000"/>
                </a:solidFill>
              </a:rPr>
              <a:t>顺序</a:t>
            </a:r>
            <a:r>
              <a:rPr lang="zh-CN" altLang="en-US" dirty="0"/>
              <a:t>以及</a:t>
            </a:r>
            <a:r>
              <a:rPr lang="zh-CN" altLang="en-US" dirty="0">
                <a:solidFill>
                  <a:srgbClr val="FF0000"/>
                </a:solidFill>
              </a:rPr>
              <a:t>如何匹配或适应彼此的速度</a:t>
            </a:r>
            <a:r>
              <a:rPr lang="zh-CN" altLang="en-US" dirty="0"/>
              <a:t>。</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③ </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实体之间交换信息的</a:t>
            </a:r>
            <a:r>
              <a:rPr lang="zh-CN" altLang="en-US" dirty="0">
                <a:solidFill>
                  <a:srgbClr val="FF0000"/>
                </a:solidFill>
                <a:sym typeface="+mn-ea"/>
              </a:rPr>
              <a:t>格式与结构</a:t>
            </a:r>
            <a:r>
              <a:rPr lang="zh-CN" altLang="en-US" dirty="0">
                <a:sym typeface="+mn-ea"/>
              </a:rPr>
              <a:t>。</a:t>
            </a:r>
            <a:endParaRPr lang="zh-CN" altLang="en-US" dirty="0"/>
          </a:p>
        </p:txBody>
      </p:sp>
      <p:sp>
        <p:nvSpPr>
          <p:cNvPr id="5" name="文本框 4"/>
          <p:cNvSpPr txBox="1"/>
          <p:nvPr/>
        </p:nvSpPr>
        <p:spPr>
          <a:xfrm>
            <a:off x="1014730" y="3463290"/>
            <a:ext cx="2580005" cy="1476375"/>
          </a:xfrm>
          <a:prstGeom prst="rect">
            <a:avLst/>
          </a:prstGeom>
          <a:noFill/>
        </p:spPr>
        <p:txBody>
          <a:bodyPr wrap="square" rtlCol="0">
            <a:spAutoFit/>
          </a:bodyPr>
          <a:lstStyle/>
          <a:p>
            <a:r>
              <a:rPr lang="zh-CN" altLang="en-US"/>
              <a:t>语法</a:t>
            </a:r>
          </a:p>
          <a:p>
            <a:endParaRPr lang="zh-CN" altLang="en-US"/>
          </a:p>
          <a:p>
            <a:r>
              <a:rPr lang="zh-CN" altLang="en-US"/>
              <a:t>语义</a:t>
            </a:r>
          </a:p>
          <a:p>
            <a:endParaRPr lang="zh-CN" altLang="en-US"/>
          </a:p>
          <a:p>
            <a:r>
              <a:rPr lang="zh-CN" altLang="en-US"/>
              <a:t>时序</a:t>
            </a:r>
          </a:p>
        </p:txBody>
      </p:sp>
      <p:grpSp>
        <p:nvGrpSpPr>
          <p:cNvPr id="8" name="组合 7"/>
          <p:cNvGrpSpPr/>
          <p:nvPr/>
        </p:nvGrpSpPr>
        <p:grpSpPr>
          <a:xfrm>
            <a:off x="6371590" y="221615"/>
            <a:ext cx="6574155" cy="2987040"/>
            <a:chOff x="10034" y="13"/>
            <a:chExt cx="10353" cy="4704"/>
          </a:xfrm>
        </p:grpSpPr>
        <p:sp>
          <p:nvSpPr>
            <p:cNvPr id="4" name="文本框 3"/>
            <p:cNvSpPr txBox="1"/>
            <p:nvPr/>
          </p:nvSpPr>
          <p:spPr>
            <a:xfrm>
              <a:off x="14469" y="13"/>
              <a:ext cx="5918" cy="4705"/>
            </a:xfrm>
            <a:prstGeom prst="rect">
              <a:avLst/>
            </a:prstGeom>
            <a:noFill/>
          </p:spPr>
          <p:txBody>
            <a:bodyPr wrap="square" rtlCol="0">
              <a:spAutoFit/>
            </a:bodyPr>
            <a:lstStyle/>
            <a:p>
              <a:pPr fontAlgn="auto">
                <a:lnSpc>
                  <a:spcPct val="150000"/>
                </a:lnSpc>
              </a:pPr>
              <a:r>
                <a:rPr lang="zh-CN" altLang="en-US">
                  <a:solidFill>
                    <a:schemeClr val="tx1"/>
                  </a:solidFill>
                </a:rPr>
                <a:t>计算机网络的起源</a:t>
              </a:r>
            </a:p>
            <a:p>
              <a:pPr fontAlgn="auto">
                <a:lnSpc>
                  <a:spcPct val="150000"/>
                </a:lnSpc>
              </a:pPr>
              <a:r>
                <a:rPr lang="zh-CN" altLang="en-US"/>
                <a:t>计算机网络的定义</a:t>
              </a:r>
            </a:p>
            <a:p>
              <a:pPr fontAlgn="auto">
                <a:lnSpc>
                  <a:spcPct val="150000"/>
                </a:lnSpc>
              </a:pPr>
              <a:r>
                <a:rPr lang="zh-CN" altLang="en-US">
                  <a:solidFill>
                    <a:schemeClr val="tx1"/>
                  </a:solidFill>
                  <a:sym typeface="+mn-ea"/>
                </a:rPr>
                <a:t>互联网与因特网</a:t>
              </a:r>
              <a:endParaRPr lang="zh-CN" altLang="en-US"/>
            </a:p>
            <a:p>
              <a:pPr fontAlgn="auto">
                <a:lnSpc>
                  <a:spcPct val="150000"/>
                </a:lnSpc>
              </a:pPr>
              <a:r>
                <a:rPr lang="en-US" altLang="zh-CN">
                  <a:solidFill>
                    <a:schemeClr val="tx1"/>
                  </a:solidFill>
                </a:rPr>
                <a:t>ISP</a:t>
              </a:r>
              <a:endParaRPr lang="zh-CN" altLang="en-US"/>
            </a:p>
            <a:p>
              <a:pPr fontAlgn="auto">
                <a:lnSpc>
                  <a:spcPct val="150000"/>
                </a:lnSpc>
              </a:pPr>
              <a:r>
                <a:rPr lang="zh-CN" altLang="en-US">
                  <a:solidFill>
                    <a:schemeClr val="accent6"/>
                  </a:solidFill>
                </a:rPr>
                <a:t>网络协议</a:t>
              </a:r>
              <a:endParaRPr lang="zh-CN" altLang="en-US"/>
            </a:p>
            <a:p>
              <a:pPr fontAlgn="auto">
                <a:lnSpc>
                  <a:spcPct val="150000"/>
                </a:lnSpc>
              </a:pPr>
              <a:endParaRPr lang="zh-CN" altLang="en-US" sz="2130"/>
            </a:p>
            <a:p>
              <a:endParaRPr lang="en-US" altLang="zh-CN" sz="2130"/>
            </a:p>
          </p:txBody>
        </p:sp>
        <p:sp>
          <p:nvSpPr>
            <p:cNvPr id="7" name="左大括号 6"/>
            <p:cNvSpPr/>
            <p:nvPr/>
          </p:nvSpPr>
          <p:spPr>
            <a:xfrm>
              <a:off x="14055" y="348"/>
              <a:ext cx="234" cy="287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文本框 11"/>
            <p:cNvSpPr txBox="1"/>
            <p:nvPr/>
          </p:nvSpPr>
          <p:spPr>
            <a:xfrm>
              <a:off x="10034" y="1406"/>
              <a:ext cx="4782" cy="580"/>
            </a:xfrm>
            <a:prstGeom prst="rect">
              <a:avLst/>
            </a:prstGeom>
            <a:noFill/>
          </p:spPr>
          <p:txBody>
            <a:bodyPr wrap="square" rtlCol="0">
              <a:spAutoFit/>
            </a:bodyPr>
            <a:lstStyle/>
            <a:p>
              <a:r>
                <a:rPr lang="zh-CN" altLang="en-US"/>
                <a:t>计算机网络的基本概念</a:t>
              </a:r>
            </a:p>
          </p:txBody>
        </p:sp>
        <p:sp>
          <p:nvSpPr>
            <p:cNvPr id="13" name="左大括号 12"/>
            <p:cNvSpPr/>
            <p:nvPr/>
          </p:nvSpPr>
          <p:spPr>
            <a:xfrm>
              <a:off x="16309" y="2453"/>
              <a:ext cx="243" cy="144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p:cNvSpPr txBox="1"/>
            <p:nvPr/>
          </p:nvSpPr>
          <p:spPr>
            <a:xfrm>
              <a:off x="16552" y="2453"/>
              <a:ext cx="2949" cy="1452"/>
            </a:xfrm>
            <a:prstGeom prst="rect">
              <a:avLst/>
            </a:prstGeom>
            <a:noFill/>
          </p:spPr>
          <p:txBody>
            <a:bodyPr wrap="square" rtlCol="0">
              <a:spAutoFit/>
            </a:bodyPr>
            <a:lstStyle/>
            <a:p>
              <a:r>
                <a:rPr lang="en-US" altLang="zh-CN"/>
                <a:t> </a:t>
              </a:r>
              <a:r>
                <a:rPr lang="zh-CN" altLang="en-US">
                  <a:solidFill>
                    <a:schemeClr val="tx1"/>
                  </a:solidFill>
                </a:rPr>
                <a:t>定义</a:t>
              </a:r>
            </a:p>
            <a:p>
              <a:endParaRPr lang="zh-CN" altLang="en-US"/>
            </a:p>
            <a:p>
              <a:r>
                <a:rPr lang="zh-CN" altLang="en-US"/>
                <a:t> </a:t>
              </a:r>
              <a:r>
                <a:rPr lang="zh-CN" altLang="en-US">
                  <a:solidFill>
                    <a:schemeClr val="accent6"/>
                  </a:solidFill>
                </a:rPr>
                <a:t>协议的三要素</a:t>
              </a:r>
            </a:p>
          </p:txBody>
        </p:sp>
      </p:grpSp>
      <p:sp>
        <p:nvSpPr>
          <p:cNvPr id="6" name="文本框 5"/>
          <p:cNvSpPr txBox="1"/>
          <p:nvPr/>
        </p:nvSpPr>
        <p:spPr>
          <a:xfrm>
            <a:off x="0" y="8255"/>
            <a:ext cx="2024380" cy="368300"/>
          </a:xfrm>
          <a:prstGeom prst="rect">
            <a:avLst/>
          </a:prstGeom>
          <a:noFill/>
        </p:spPr>
        <p:txBody>
          <a:bodyPr wrap="none" rtlCol="0" anchor="t">
            <a:spAutoFit/>
          </a:bodyPr>
          <a:lstStyle/>
          <a:p>
            <a:r>
              <a:rPr lang="en-US" altLang="zh-CN">
                <a:sym typeface="+mn-ea"/>
              </a:rPr>
              <a:t>1.1.2 </a:t>
            </a:r>
            <a:r>
              <a:rPr lang="zh-CN" altLang="en-US">
                <a:sym typeface="+mn-ea"/>
              </a:rPr>
              <a:t>协议的定义  </a:t>
            </a:r>
            <a:endParaRPr lang="zh-CN" altLang="en-US"/>
          </a:p>
        </p:txBody>
      </p:sp>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网络协议的三要素</a:t>
            </a:r>
          </a:p>
          <a:p>
            <a:pPr marL="0" indent="0" fontAlgn="auto">
              <a:lnSpc>
                <a:spcPct val="150000"/>
              </a:lnSpc>
              <a:buNone/>
            </a:pPr>
            <a:r>
              <a:rPr lang="zh-CN" altLang="en-US" dirty="0"/>
              <a:t>   </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①</a:t>
            </a:r>
            <a:r>
              <a:rPr lang="zh-CN" altLang="en-US" dirty="0"/>
              <a:t> 定义实体之间交换信息中的</a:t>
            </a:r>
            <a:r>
              <a:rPr lang="zh-CN" altLang="en-US" dirty="0">
                <a:solidFill>
                  <a:srgbClr val="FF0000"/>
                </a:solidFill>
              </a:rPr>
              <a:t>控制</a:t>
            </a:r>
            <a:r>
              <a:rPr lang="zh-CN" altLang="en-US" dirty="0" smtClean="0">
                <a:solidFill>
                  <a:srgbClr val="FF0000"/>
                </a:solidFill>
              </a:rPr>
              <a:t>信息</a:t>
            </a:r>
            <a:r>
              <a:rPr lang="zh-CN" altLang="en-US" dirty="0" smtClean="0">
                <a:solidFill>
                  <a:schemeClr val="tx1"/>
                </a:solidFill>
              </a:rPr>
              <a:t>。</a:t>
            </a:r>
            <a:endParaRPr lang="zh-CN" altLang="en-US" dirty="0">
              <a:solidFill>
                <a:schemeClr val="tx1"/>
              </a:solidFill>
            </a:endParaRP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② </a:t>
            </a:r>
            <a:r>
              <a:rPr lang="zh-CN" altLang="en-US" dirty="0"/>
              <a:t>定义实体之间交换信息的</a:t>
            </a:r>
            <a:r>
              <a:rPr lang="zh-CN" altLang="en-US" dirty="0">
                <a:solidFill>
                  <a:srgbClr val="FF0000"/>
                </a:solidFill>
              </a:rPr>
              <a:t>顺序</a:t>
            </a:r>
            <a:r>
              <a:rPr lang="zh-CN" altLang="en-US" dirty="0"/>
              <a:t>以及</a:t>
            </a:r>
            <a:r>
              <a:rPr lang="zh-CN" altLang="en-US" dirty="0">
                <a:solidFill>
                  <a:srgbClr val="FF0000"/>
                </a:solidFill>
              </a:rPr>
              <a:t>如何匹配或适应彼此的速度</a:t>
            </a:r>
            <a:r>
              <a:rPr lang="zh-CN" altLang="en-US" dirty="0"/>
              <a:t>。</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③ </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实体之间交换信息的</a:t>
            </a:r>
            <a:r>
              <a:rPr lang="zh-CN" altLang="en-US" dirty="0">
                <a:solidFill>
                  <a:srgbClr val="FF0000"/>
                </a:solidFill>
                <a:sym typeface="+mn-ea"/>
              </a:rPr>
              <a:t>格式与结构</a:t>
            </a:r>
            <a:r>
              <a:rPr lang="zh-CN" altLang="en-US" dirty="0">
                <a:sym typeface="+mn-ea"/>
              </a:rPr>
              <a:t>。</a:t>
            </a:r>
            <a:endParaRPr lang="zh-CN" altLang="en-US" dirty="0"/>
          </a:p>
        </p:txBody>
      </p:sp>
      <p:sp>
        <p:nvSpPr>
          <p:cNvPr id="5" name="文本框 4"/>
          <p:cNvSpPr txBox="1"/>
          <p:nvPr/>
        </p:nvSpPr>
        <p:spPr>
          <a:xfrm>
            <a:off x="1000760" y="3449955"/>
            <a:ext cx="2580005" cy="1476375"/>
          </a:xfrm>
          <a:prstGeom prst="rect">
            <a:avLst/>
          </a:prstGeom>
          <a:noFill/>
        </p:spPr>
        <p:txBody>
          <a:bodyPr wrap="square" rtlCol="0">
            <a:spAutoFit/>
          </a:bodyPr>
          <a:lstStyle/>
          <a:p>
            <a:r>
              <a:rPr lang="zh-CN" altLang="en-US"/>
              <a:t>语法</a:t>
            </a:r>
          </a:p>
          <a:p>
            <a:endParaRPr lang="zh-CN" altLang="en-US"/>
          </a:p>
          <a:p>
            <a:r>
              <a:rPr lang="zh-CN" altLang="en-US"/>
              <a:t>语义</a:t>
            </a:r>
          </a:p>
          <a:p>
            <a:endParaRPr lang="zh-CN" altLang="en-US"/>
          </a:p>
          <a:p>
            <a:r>
              <a:rPr lang="zh-CN" altLang="en-US"/>
              <a:t>时序</a:t>
            </a:r>
          </a:p>
        </p:txBody>
      </p:sp>
      <p:cxnSp>
        <p:nvCxnSpPr>
          <p:cNvPr id="7" name="直接连接符 6"/>
          <p:cNvCxnSpPr/>
          <p:nvPr/>
        </p:nvCxnSpPr>
        <p:spPr>
          <a:xfrm>
            <a:off x="1575435" y="3642360"/>
            <a:ext cx="2594610" cy="1090930"/>
          </a:xfrm>
          <a:prstGeom prst="line">
            <a:avLst/>
          </a:prstGeom>
        </p:spPr>
        <p:style>
          <a:lnRef idx="1">
            <a:schemeClr val="dk1"/>
          </a:lnRef>
          <a:fillRef idx="0">
            <a:schemeClr val="dk1"/>
          </a:fillRef>
          <a:effectRef idx="0">
            <a:schemeClr val="dk1"/>
          </a:effectRef>
          <a:fontRef idx="minor">
            <a:schemeClr val="tx1"/>
          </a:fontRef>
        </p:style>
      </p:cxnSp>
      <p:sp>
        <p:nvSpPr>
          <p:cNvPr id="17" name="文本框 16"/>
          <p:cNvSpPr txBox="1"/>
          <p:nvPr/>
        </p:nvSpPr>
        <p:spPr>
          <a:xfrm>
            <a:off x="0" y="8255"/>
            <a:ext cx="2024380" cy="368300"/>
          </a:xfrm>
          <a:prstGeom prst="rect">
            <a:avLst/>
          </a:prstGeom>
          <a:noFill/>
        </p:spPr>
        <p:txBody>
          <a:bodyPr wrap="none" rtlCol="0" anchor="t">
            <a:spAutoFit/>
          </a:bodyPr>
          <a:lstStyle/>
          <a:p>
            <a:r>
              <a:rPr lang="en-US" altLang="zh-CN">
                <a:sym typeface="+mn-ea"/>
              </a:rPr>
              <a:t>1.1.2 </a:t>
            </a:r>
            <a:r>
              <a:rPr lang="zh-CN" altLang="en-US">
                <a:sym typeface="+mn-ea"/>
              </a:rPr>
              <a:t>协议的定义  </a:t>
            </a:r>
            <a:endParaRPr lang="zh-CN" altLang="en-US"/>
          </a:p>
        </p:txBody>
      </p:sp>
      <p:sp>
        <p:nvSpPr>
          <p:cNvPr id="18" name="左大括号 17"/>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tx1"/>
                </a:solidFill>
              </a:rPr>
              <a:t>定义</a:t>
            </a:r>
            <a:endParaRPr lang="zh-CN" altLang="en-US">
              <a:solidFill>
                <a:schemeClr val="accent6"/>
              </a:solidFill>
            </a:endParaRPr>
          </a:p>
          <a:p>
            <a:endParaRPr lang="zh-CN" altLang="en-US"/>
          </a:p>
          <a:p>
            <a:r>
              <a:rPr lang="zh-CN" altLang="en-US">
                <a:solidFill>
                  <a:schemeClr val="accent6"/>
                </a:solidFill>
              </a:rPr>
              <a:t>三要素</a:t>
            </a:r>
          </a:p>
        </p:txBody>
      </p:sp>
      <p:sp>
        <p:nvSpPr>
          <p:cNvPr id="20" name="文本框 19"/>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21" name="左大括号 20"/>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2" name="文本框 21"/>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网络协议的三要素</a:t>
            </a:r>
          </a:p>
          <a:p>
            <a:pPr marL="0" indent="0" fontAlgn="auto">
              <a:lnSpc>
                <a:spcPct val="150000"/>
              </a:lnSpc>
              <a:buNone/>
            </a:pPr>
            <a:r>
              <a:rPr lang="zh-CN" altLang="en-US" dirty="0"/>
              <a:t>   </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①</a:t>
            </a:r>
            <a:r>
              <a:rPr lang="zh-CN" altLang="en-US" dirty="0"/>
              <a:t> 定义实体之间交换信息中的</a:t>
            </a:r>
            <a:r>
              <a:rPr lang="zh-CN" altLang="en-US" dirty="0">
                <a:solidFill>
                  <a:srgbClr val="FF0000"/>
                </a:solidFill>
              </a:rPr>
              <a:t>控制</a:t>
            </a:r>
            <a:r>
              <a:rPr lang="zh-CN" altLang="en-US" dirty="0" smtClean="0">
                <a:solidFill>
                  <a:srgbClr val="FF0000"/>
                </a:solidFill>
              </a:rPr>
              <a:t>信息</a:t>
            </a:r>
            <a:r>
              <a:rPr lang="zh-CN" altLang="en-US" dirty="0" smtClean="0">
                <a:solidFill>
                  <a:schemeClr val="tx1"/>
                </a:solidFill>
              </a:rPr>
              <a:t>。</a:t>
            </a:r>
            <a:endParaRPr lang="zh-CN" altLang="en-US" dirty="0">
              <a:solidFill>
                <a:schemeClr val="tx1"/>
              </a:solidFill>
            </a:endParaRP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② </a:t>
            </a:r>
            <a:r>
              <a:rPr lang="zh-CN" altLang="en-US" dirty="0"/>
              <a:t>定义实体之间交换信息的</a:t>
            </a:r>
            <a:r>
              <a:rPr lang="zh-CN" altLang="en-US" dirty="0">
                <a:solidFill>
                  <a:srgbClr val="FF0000"/>
                </a:solidFill>
              </a:rPr>
              <a:t>顺序</a:t>
            </a:r>
            <a:r>
              <a:rPr lang="zh-CN" altLang="en-US" dirty="0"/>
              <a:t>以及</a:t>
            </a:r>
            <a:r>
              <a:rPr lang="zh-CN" altLang="en-US" dirty="0">
                <a:solidFill>
                  <a:srgbClr val="FF0000"/>
                </a:solidFill>
              </a:rPr>
              <a:t>如何匹配或适应彼此的速度</a:t>
            </a:r>
            <a:r>
              <a:rPr lang="zh-CN" altLang="en-US" dirty="0"/>
              <a:t>。</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③ </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实体之间交换信息的</a:t>
            </a:r>
            <a:r>
              <a:rPr lang="zh-CN" altLang="en-US" dirty="0">
                <a:solidFill>
                  <a:srgbClr val="FF0000"/>
                </a:solidFill>
                <a:sym typeface="+mn-ea"/>
              </a:rPr>
              <a:t>格式与结构</a:t>
            </a:r>
            <a:r>
              <a:rPr lang="zh-CN" altLang="en-US" dirty="0">
                <a:sym typeface="+mn-ea"/>
              </a:rPr>
              <a:t>。</a:t>
            </a:r>
            <a:endParaRPr lang="zh-CN" altLang="en-US" dirty="0"/>
          </a:p>
        </p:txBody>
      </p:sp>
      <p:sp>
        <p:nvSpPr>
          <p:cNvPr id="5" name="文本框 4"/>
          <p:cNvSpPr txBox="1"/>
          <p:nvPr/>
        </p:nvSpPr>
        <p:spPr>
          <a:xfrm>
            <a:off x="1000760" y="3449955"/>
            <a:ext cx="2580005" cy="1476375"/>
          </a:xfrm>
          <a:prstGeom prst="rect">
            <a:avLst/>
          </a:prstGeom>
          <a:noFill/>
        </p:spPr>
        <p:txBody>
          <a:bodyPr wrap="square" rtlCol="0">
            <a:spAutoFit/>
          </a:bodyPr>
          <a:lstStyle/>
          <a:p>
            <a:r>
              <a:rPr lang="zh-CN" altLang="en-US"/>
              <a:t>语法</a:t>
            </a:r>
          </a:p>
          <a:p>
            <a:endParaRPr lang="zh-CN" altLang="en-US"/>
          </a:p>
          <a:p>
            <a:r>
              <a:rPr lang="zh-CN" altLang="en-US"/>
              <a:t>语义</a:t>
            </a:r>
          </a:p>
          <a:p>
            <a:endParaRPr lang="zh-CN" altLang="en-US"/>
          </a:p>
          <a:p>
            <a:r>
              <a:rPr lang="zh-CN" altLang="en-US"/>
              <a:t>时序</a:t>
            </a:r>
          </a:p>
        </p:txBody>
      </p:sp>
      <p:cxnSp>
        <p:nvCxnSpPr>
          <p:cNvPr id="7" name="直接连接符 6"/>
          <p:cNvCxnSpPr/>
          <p:nvPr/>
        </p:nvCxnSpPr>
        <p:spPr>
          <a:xfrm>
            <a:off x="1575435" y="3642360"/>
            <a:ext cx="2594610" cy="109093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flipV="1">
            <a:off x="1634490" y="3612515"/>
            <a:ext cx="2535555" cy="663575"/>
          </a:xfrm>
          <a:prstGeom prst="line">
            <a:avLst/>
          </a:prstGeom>
        </p:spPr>
        <p:style>
          <a:lnRef idx="1">
            <a:schemeClr val="dk1"/>
          </a:lnRef>
          <a:fillRef idx="0">
            <a:schemeClr val="dk1"/>
          </a:fillRef>
          <a:effectRef idx="0">
            <a:schemeClr val="dk1"/>
          </a:effectRef>
          <a:fontRef idx="minor">
            <a:schemeClr val="tx1"/>
          </a:fontRef>
        </p:style>
      </p:cxnSp>
      <p:sp>
        <p:nvSpPr>
          <p:cNvPr id="24" name="文本框 23"/>
          <p:cNvSpPr txBox="1"/>
          <p:nvPr/>
        </p:nvSpPr>
        <p:spPr>
          <a:xfrm>
            <a:off x="0" y="8255"/>
            <a:ext cx="2024380" cy="368300"/>
          </a:xfrm>
          <a:prstGeom prst="rect">
            <a:avLst/>
          </a:prstGeom>
          <a:noFill/>
        </p:spPr>
        <p:txBody>
          <a:bodyPr wrap="none" rtlCol="0" anchor="t">
            <a:spAutoFit/>
          </a:bodyPr>
          <a:lstStyle/>
          <a:p>
            <a:r>
              <a:rPr lang="en-US" altLang="zh-CN">
                <a:sym typeface="+mn-ea"/>
              </a:rPr>
              <a:t>1.1.2 </a:t>
            </a:r>
            <a:r>
              <a:rPr lang="zh-CN" altLang="en-US">
                <a:sym typeface="+mn-ea"/>
              </a:rPr>
              <a:t>协议的定义  </a:t>
            </a:r>
            <a:endParaRPr lang="zh-CN" altLang="en-US"/>
          </a:p>
        </p:txBody>
      </p:sp>
      <p:sp>
        <p:nvSpPr>
          <p:cNvPr id="25" name="左大括号 24"/>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6" name="文本框 25"/>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tx1"/>
                </a:solidFill>
              </a:rPr>
              <a:t>定义</a:t>
            </a:r>
            <a:endParaRPr lang="zh-CN" altLang="en-US">
              <a:solidFill>
                <a:schemeClr val="accent6"/>
              </a:solidFill>
            </a:endParaRPr>
          </a:p>
          <a:p>
            <a:endParaRPr lang="zh-CN" altLang="en-US"/>
          </a:p>
          <a:p>
            <a:r>
              <a:rPr lang="zh-CN" altLang="en-US">
                <a:solidFill>
                  <a:schemeClr val="accent6"/>
                </a:solidFill>
              </a:rPr>
              <a:t>三要素</a:t>
            </a:r>
          </a:p>
        </p:txBody>
      </p:sp>
      <p:sp>
        <p:nvSpPr>
          <p:cNvPr id="27" name="文本框 26"/>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28" name="左大括号 27"/>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9" name="文本框 28"/>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1.1.2 </a:t>
            </a:r>
            <a:r>
              <a:rPr lang="zh-CN" altLang="en-US" sz="2400" dirty="0"/>
              <a:t>网络协议的定义  </a:t>
            </a:r>
          </a:p>
          <a:p>
            <a:pPr marL="0" indent="0" fontAlgn="auto">
              <a:lnSpc>
                <a:spcPct val="150000"/>
              </a:lnSpc>
              <a:buNone/>
            </a:pPr>
            <a:r>
              <a:rPr lang="zh-CN" altLang="en-US" sz="2130" dirty="0"/>
              <a:t>     网络协议的三要素</a:t>
            </a:r>
          </a:p>
          <a:p>
            <a:pPr marL="0" indent="0" fontAlgn="auto">
              <a:lnSpc>
                <a:spcPct val="150000"/>
              </a:lnSpc>
              <a:buNone/>
            </a:pPr>
            <a:r>
              <a:rPr lang="zh-CN" altLang="en-US" dirty="0"/>
              <a:t>   </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①</a:t>
            </a:r>
            <a:r>
              <a:rPr lang="zh-CN" altLang="en-US" dirty="0"/>
              <a:t> 定义实体之间交换信息中的</a:t>
            </a:r>
            <a:r>
              <a:rPr lang="zh-CN" altLang="en-US" dirty="0">
                <a:solidFill>
                  <a:srgbClr val="FF0000"/>
                </a:solidFill>
              </a:rPr>
              <a:t>控制</a:t>
            </a:r>
            <a:r>
              <a:rPr lang="zh-CN" altLang="en-US" dirty="0" smtClean="0">
                <a:solidFill>
                  <a:srgbClr val="FF0000"/>
                </a:solidFill>
              </a:rPr>
              <a:t>信息</a:t>
            </a:r>
            <a:r>
              <a:rPr lang="zh-CN" altLang="en-US" dirty="0" smtClean="0">
                <a:solidFill>
                  <a:schemeClr val="tx1"/>
                </a:solidFill>
              </a:rPr>
              <a:t>。</a:t>
            </a:r>
            <a:endParaRPr lang="zh-CN" altLang="en-US" dirty="0">
              <a:solidFill>
                <a:schemeClr val="tx1"/>
              </a:solidFill>
            </a:endParaRP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② </a:t>
            </a:r>
            <a:r>
              <a:rPr lang="zh-CN" altLang="en-US" dirty="0"/>
              <a:t>定义实体之间交换信息的</a:t>
            </a:r>
            <a:r>
              <a:rPr lang="zh-CN" altLang="en-US" dirty="0">
                <a:solidFill>
                  <a:srgbClr val="FF0000"/>
                </a:solidFill>
              </a:rPr>
              <a:t>顺序</a:t>
            </a:r>
            <a:r>
              <a:rPr lang="zh-CN" altLang="en-US" dirty="0"/>
              <a:t>以及</a:t>
            </a:r>
            <a:r>
              <a:rPr lang="zh-CN" altLang="en-US" dirty="0">
                <a:solidFill>
                  <a:srgbClr val="FF0000"/>
                </a:solidFill>
              </a:rPr>
              <a:t>如何匹配或适应彼此的速度</a:t>
            </a:r>
            <a:r>
              <a:rPr lang="zh-CN" altLang="en-US" dirty="0"/>
              <a:t>。</a:t>
            </a:r>
          </a:p>
          <a:p>
            <a:pPr marL="0" indent="0" fontAlgn="auto">
              <a:lnSpc>
                <a:spcPct val="150000"/>
              </a:lnSpc>
              <a:buNone/>
            </a:pPr>
            <a:r>
              <a:rPr lang="zh-CN" altLang="en-US" dirty="0"/>
              <a:t>                                                 </a:t>
            </a:r>
            <a:r>
              <a:rPr dirty="0">
                <a:solidFill>
                  <a:srgbClr val="202020"/>
                </a:solidFill>
                <a:latin typeface="方正清刻本悦宋简体" panose="02000000000000000000" charset="-122"/>
                <a:ea typeface="方正清刻本悦宋简体" panose="02000000000000000000" charset="-122"/>
                <a:cs typeface="方正清刻本悦宋简体" panose="02000000000000000000" charset="-122"/>
                <a:sym typeface="+mn-ea"/>
              </a:rPr>
              <a:t>③ </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实体之间交换信息的</a:t>
            </a:r>
            <a:r>
              <a:rPr lang="zh-CN" altLang="en-US" dirty="0">
                <a:solidFill>
                  <a:srgbClr val="FF0000"/>
                </a:solidFill>
                <a:sym typeface="+mn-ea"/>
              </a:rPr>
              <a:t>格式与结构</a:t>
            </a:r>
            <a:r>
              <a:rPr lang="zh-CN" altLang="en-US" dirty="0">
                <a:sym typeface="+mn-ea"/>
              </a:rPr>
              <a:t>。</a:t>
            </a:r>
            <a:endParaRPr lang="zh-CN" altLang="en-US" dirty="0"/>
          </a:p>
        </p:txBody>
      </p:sp>
      <p:sp>
        <p:nvSpPr>
          <p:cNvPr id="5" name="文本框 4"/>
          <p:cNvSpPr txBox="1"/>
          <p:nvPr/>
        </p:nvSpPr>
        <p:spPr>
          <a:xfrm>
            <a:off x="1000760" y="3449955"/>
            <a:ext cx="2580005" cy="1476375"/>
          </a:xfrm>
          <a:prstGeom prst="rect">
            <a:avLst/>
          </a:prstGeom>
          <a:noFill/>
        </p:spPr>
        <p:txBody>
          <a:bodyPr wrap="square" rtlCol="0">
            <a:spAutoFit/>
          </a:bodyPr>
          <a:lstStyle/>
          <a:p>
            <a:r>
              <a:rPr lang="zh-CN" altLang="en-US"/>
              <a:t>语法</a:t>
            </a:r>
          </a:p>
          <a:p>
            <a:endParaRPr lang="zh-CN" altLang="en-US"/>
          </a:p>
          <a:p>
            <a:r>
              <a:rPr lang="zh-CN" altLang="en-US"/>
              <a:t>语义</a:t>
            </a:r>
          </a:p>
          <a:p>
            <a:endParaRPr lang="zh-CN" altLang="en-US"/>
          </a:p>
          <a:p>
            <a:r>
              <a:rPr lang="zh-CN" altLang="en-US"/>
              <a:t>时序</a:t>
            </a:r>
          </a:p>
        </p:txBody>
      </p:sp>
      <p:cxnSp>
        <p:nvCxnSpPr>
          <p:cNvPr id="7" name="直接连接符 6"/>
          <p:cNvCxnSpPr/>
          <p:nvPr/>
        </p:nvCxnSpPr>
        <p:spPr>
          <a:xfrm>
            <a:off x="1575435" y="3642360"/>
            <a:ext cx="2594610" cy="1090930"/>
          </a:xfrm>
          <a:prstGeom prst="line">
            <a:avLst/>
          </a:prstGeom>
        </p:spPr>
        <p:style>
          <a:lnRef idx="1">
            <a:schemeClr val="dk1"/>
          </a:lnRef>
          <a:fillRef idx="0">
            <a:schemeClr val="dk1"/>
          </a:fillRef>
          <a:effectRef idx="0">
            <a:schemeClr val="dk1"/>
          </a:effectRef>
          <a:fontRef idx="minor">
            <a:schemeClr val="tx1"/>
          </a:fontRef>
        </p:style>
      </p:cxnSp>
      <p:cxnSp>
        <p:nvCxnSpPr>
          <p:cNvPr id="4" name="直接连接符 3"/>
          <p:cNvCxnSpPr/>
          <p:nvPr/>
        </p:nvCxnSpPr>
        <p:spPr>
          <a:xfrm flipV="1">
            <a:off x="1634490" y="3612515"/>
            <a:ext cx="2535555" cy="663575"/>
          </a:xfrm>
          <a:prstGeom prst="line">
            <a:avLst/>
          </a:prstGeom>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1634490" y="4172585"/>
            <a:ext cx="2535555" cy="604520"/>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0" y="8255"/>
            <a:ext cx="2024380" cy="368300"/>
          </a:xfrm>
          <a:prstGeom prst="rect">
            <a:avLst/>
          </a:prstGeom>
          <a:noFill/>
        </p:spPr>
        <p:txBody>
          <a:bodyPr wrap="none" rtlCol="0" anchor="t">
            <a:spAutoFit/>
          </a:bodyPr>
          <a:lstStyle/>
          <a:p>
            <a:r>
              <a:rPr lang="en-US" altLang="zh-CN">
                <a:sym typeface="+mn-ea"/>
              </a:rPr>
              <a:t>1.1.2 </a:t>
            </a:r>
            <a:r>
              <a:rPr lang="zh-CN" altLang="en-US">
                <a:sym typeface="+mn-ea"/>
              </a:rPr>
              <a:t>协议的定义  </a:t>
            </a:r>
            <a:endParaRPr lang="zh-CN" altLang="en-US"/>
          </a:p>
        </p:txBody>
      </p:sp>
      <p:sp>
        <p:nvSpPr>
          <p:cNvPr id="20" name="左大括号 19"/>
          <p:cNvSpPr/>
          <p:nvPr/>
        </p:nvSpPr>
        <p:spPr>
          <a:xfrm>
            <a:off x="9847580" y="477520"/>
            <a:ext cx="154305" cy="91440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1" name="文本框 20"/>
          <p:cNvSpPr txBox="1"/>
          <p:nvPr/>
        </p:nvSpPr>
        <p:spPr>
          <a:xfrm>
            <a:off x="10001885" y="477520"/>
            <a:ext cx="1872615" cy="922020"/>
          </a:xfrm>
          <a:prstGeom prst="rect">
            <a:avLst/>
          </a:prstGeom>
          <a:noFill/>
        </p:spPr>
        <p:txBody>
          <a:bodyPr wrap="square" rtlCol="0">
            <a:spAutoFit/>
          </a:bodyPr>
          <a:lstStyle/>
          <a:p>
            <a:r>
              <a:rPr lang="en-US" altLang="zh-CN"/>
              <a:t> </a:t>
            </a:r>
            <a:r>
              <a:rPr lang="zh-CN" altLang="en-US">
                <a:solidFill>
                  <a:schemeClr val="tx1"/>
                </a:solidFill>
              </a:rPr>
              <a:t>定义</a:t>
            </a:r>
            <a:endParaRPr lang="zh-CN" altLang="en-US">
              <a:solidFill>
                <a:schemeClr val="accent6"/>
              </a:solidFill>
            </a:endParaRPr>
          </a:p>
          <a:p>
            <a:endParaRPr lang="zh-CN" altLang="en-US"/>
          </a:p>
          <a:p>
            <a:r>
              <a:rPr lang="zh-CN" altLang="en-US">
                <a:solidFill>
                  <a:schemeClr val="accent6"/>
                </a:solidFill>
              </a:rPr>
              <a:t>三要素</a:t>
            </a:r>
          </a:p>
        </p:txBody>
      </p:sp>
      <p:sp>
        <p:nvSpPr>
          <p:cNvPr id="22" name="文本框 21"/>
          <p:cNvSpPr txBox="1"/>
          <p:nvPr/>
        </p:nvSpPr>
        <p:spPr>
          <a:xfrm>
            <a:off x="7967980" y="750570"/>
            <a:ext cx="2033905" cy="368300"/>
          </a:xfrm>
          <a:prstGeom prst="rect">
            <a:avLst/>
          </a:prstGeom>
          <a:noFill/>
        </p:spPr>
        <p:txBody>
          <a:bodyPr wrap="square" rtlCol="0">
            <a:spAutoFit/>
          </a:bodyPr>
          <a:lstStyle/>
          <a:p>
            <a:r>
              <a:rPr lang="zh-CN" altLang="en-US"/>
              <a:t>网络协议的定义</a:t>
            </a:r>
          </a:p>
        </p:txBody>
      </p:sp>
      <p:sp>
        <p:nvSpPr>
          <p:cNvPr id="23" name="左大括号 22"/>
          <p:cNvSpPr/>
          <p:nvPr/>
        </p:nvSpPr>
        <p:spPr>
          <a:xfrm>
            <a:off x="10853420" y="775335"/>
            <a:ext cx="107315" cy="97853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p:cNvSpPr txBox="1"/>
          <p:nvPr/>
        </p:nvSpPr>
        <p:spPr>
          <a:xfrm>
            <a:off x="10934065" y="543560"/>
            <a:ext cx="1502410" cy="1337945"/>
          </a:xfrm>
          <a:prstGeom prst="rect">
            <a:avLst/>
          </a:prstGeom>
          <a:noFill/>
        </p:spPr>
        <p:txBody>
          <a:bodyPr wrap="square" rtlCol="0">
            <a:spAutoFit/>
          </a:bodyPr>
          <a:lstStyle/>
          <a:p>
            <a:pPr fontAlgn="auto">
              <a:lnSpc>
                <a:spcPct val="150000"/>
              </a:lnSpc>
            </a:pPr>
            <a:r>
              <a:rPr lang="zh-CN" altLang="en-US"/>
              <a:t>语法</a:t>
            </a:r>
          </a:p>
          <a:p>
            <a:pPr fontAlgn="auto">
              <a:lnSpc>
                <a:spcPct val="150000"/>
              </a:lnSpc>
            </a:pPr>
            <a:r>
              <a:rPr lang="zh-CN" altLang="en-US"/>
              <a:t>语义</a:t>
            </a:r>
          </a:p>
          <a:p>
            <a:pPr fontAlgn="auto">
              <a:lnSpc>
                <a:spcPct val="150000"/>
              </a:lnSpc>
            </a:pPr>
            <a:r>
              <a:rPr lang="zh-CN" altLang="en-US"/>
              <a:t>时序</a:t>
            </a:r>
          </a:p>
        </p:txBody>
      </p:sp>
    </p:spTree>
    <p:custDataLst>
      <p:tags r:id="rId1"/>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25">
                <a:sym typeface="+mn-ea"/>
              </a:rPr>
              <a:t>网络通信实体之间在数据交换过程中需要遵循的规则或约定成为（</a:t>
            </a:r>
            <a:r>
              <a:rPr lang="zh-CN" altLang="en-US" sz="2125">
                <a:solidFill>
                  <a:schemeClr val="bg1"/>
                </a:solidFill>
                <a:sym typeface="+mn-ea"/>
              </a:rPr>
              <a:t>网络协议</a:t>
            </a:r>
            <a:r>
              <a:rPr lang="zh-CN" altLang="en-US" sz="2125">
                <a:sym typeface="+mn-ea"/>
              </a:rPr>
              <a:t>）</a:t>
            </a:r>
            <a:endParaRPr lang="zh-CN" altLang="en-US" sz="2130"/>
          </a:p>
        </p:txBody>
      </p:sp>
      <p:sp>
        <p:nvSpPr>
          <p:cNvPr id="8" name="文本框 7"/>
          <p:cNvSpPr txBox="1"/>
          <p:nvPr/>
        </p:nvSpPr>
        <p:spPr>
          <a:xfrm>
            <a:off x="426720" y="457835"/>
            <a:ext cx="2845435" cy="460375"/>
          </a:xfrm>
          <a:prstGeom prst="rect">
            <a:avLst/>
          </a:prstGeom>
          <a:noFill/>
        </p:spPr>
        <p:txBody>
          <a:bodyPr wrap="square" rtlCol="0">
            <a:spAutoFit/>
          </a:bodyPr>
          <a:lstStyle/>
          <a:p>
            <a:r>
              <a:rPr lang="zh-CN" altLang="en-US" sz="2400"/>
              <a:t>真题练习</a:t>
            </a:r>
          </a:p>
        </p:txBody>
      </p:sp>
    </p:spTree>
    <p:custDataLst>
      <p:tags r:id="rId1"/>
    </p:custData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25">
                <a:sym typeface="+mn-ea"/>
              </a:rPr>
              <a:t>网络通信实体之间在数据交换过程中需要遵循的规则或约定成为（</a:t>
            </a:r>
            <a:r>
              <a:rPr lang="zh-CN" altLang="en-US" sz="2125">
                <a:solidFill>
                  <a:schemeClr val="accent6"/>
                </a:solidFill>
                <a:sym typeface="+mn-ea"/>
              </a:rPr>
              <a:t>网络协议</a:t>
            </a:r>
            <a:r>
              <a:rPr lang="zh-CN" altLang="en-US" sz="2125">
                <a:sym typeface="+mn-ea"/>
              </a:rPr>
              <a:t>）</a:t>
            </a:r>
            <a:endParaRPr lang="zh-CN" altLang="en-US" sz="2130"/>
          </a:p>
        </p:txBody>
      </p:sp>
      <p:sp>
        <p:nvSpPr>
          <p:cNvPr id="8" name="文本框 7"/>
          <p:cNvSpPr txBox="1"/>
          <p:nvPr/>
        </p:nvSpPr>
        <p:spPr>
          <a:xfrm>
            <a:off x="426720" y="457835"/>
            <a:ext cx="2845435" cy="460375"/>
          </a:xfrm>
          <a:prstGeom prst="rect">
            <a:avLst/>
          </a:prstGeom>
          <a:noFill/>
        </p:spPr>
        <p:txBody>
          <a:bodyPr wrap="square" rtlCol="0">
            <a:spAutoFit/>
          </a:bodyPr>
          <a:lstStyle/>
          <a:p>
            <a:r>
              <a:rPr lang="zh-CN" altLang="en-US" sz="2400"/>
              <a:t>真题练习</a:t>
            </a:r>
          </a:p>
        </p:txBody>
      </p:sp>
    </p:spTree>
    <p:custDataLst>
      <p:tags r:id="rId1"/>
    </p:custData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25">
                <a:sym typeface="+mn-ea"/>
              </a:rPr>
              <a:t>组成网络协议的三个要素是（</a:t>
            </a:r>
            <a:r>
              <a:rPr lang="zh-CN" altLang="en-US" sz="2125">
                <a:solidFill>
                  <a:schemeClr val="bg2"/>
                </a:solidFill>
                <a:sym typeface="+mn-ea"/>
              </a:rPr>
              <a:t>语法</a:t>
            </a:r>
            <a:r>
              <a:rPr lang="zh-CN" altLang="en-US" sz="2125">
                <a:sym typeface="+mn-ea"/>
              </a:rPr>
              <a:t>）、（</a:t>
            </a:r>
            <a:r>
              <a:rPr lang="zh-CN" altLang="en-US" sz="2125">
                <a:solidFill>
                  <a:schemeClr val="bg2"/>
                </a:solidFill>
                <a:sym typeface="+mn-ea"/>
              </a:rPr>
              <a:t>语义</a:t>
            </a:r>
            <a:r>
              <a:rPr lang="zh-CN" altLang="en-US" sz="2125">
                <a:sym typeface="+mn-ea"/>
              </a:rPr>
              <a:t>）和（</a:t>
            </a:r>
            <a:r>
              <a:rPr lang="zh-CN" altLang="en-US" sz="2125">
                <a:solidFill>
                  <a:schemeClr val="bg2"/>
                </a:solidFill>
                <a:sym typeface="+mn-ea"/>
              </a:rPr>
              <a:t>时序</a:t>
            </a:r>
            <a:r>
              <a:rPr lang="zh-CN" altLang="en-US" sz="2125">
                <a:sym typeface="+mn-ea"/>
              </a:rPr>
              <a:t>）。</a:t>
            </a:r>
            <a:endParaRPr lang="zh-CN" altLang="en-US" sz="2130"/>
          </a:p>
        </p:txBody>
      </p:sp>
      <p:sp>
        <p:nvSpPr>
          <p:cNvPr id="8" name="文本框 7"/>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25">
                <a:sym typeface="+mn-ea"/>
              </a:rPr>
              <a:t>组成网络协议的三个要素是（</a:t>
            </a:r>
            <a:r>
              <a:rPr lang="zh-CN" altLang="en-US" sz="2125">
                <a:solidFill>
                  <a:schemeClr val="accent6"/>
                </a:solidFill>
                <a:sym typeface="+mn-ea"/>
              </a:rPr>
              <a:t>语法</a:t>
            </a:r>
            <a:r>
              <a:rPr lang="zh-CN" altLang="en-US" sz="2125">
                <a:sym typeface="+mn-ea"/>
              </a:rPr>
              <a:t>）、（</a:t>
            </a:r>
            <a:r>
              <a:rPr lang="zh-CN" altLang="en-US" sz="2125">
                <a:solidFill>
                  <a:schemeClr val="accent6"/>
                </a:solidFill>
                <a:sym typeface="+mn-ea"/>
              </a:rPr>
              <a:t>语义</a:t>
            </a:r>
            <a:r>
              <a:rPr lang="zh-CN" altLang="en-US" sz="2125">
                <a:sym typeface="+mn-ea"/>
              </a:rPr>
              <a:t>）和（</a:t>
            </a:r>
            <a:r>
              <a:rPr lang="zh-CN" altLang="en-US" sz="2125">
                <a:solidFill>
                  <a:schemeClr val="accent6"/>
                </a:solidFill>
                <a:sym typeface="+mn-ea"/>
              </a:rPr>
              <a:t>时序</a:t>
            </a:r>
            <a:r>
              <a:rPr lang="zh-CN" altLang="en-US" sz="2125">
                <a:sym typeface="+mn-ea"/>
              </a:rPr>
              <a:t>）。</a:t>
            </a:r>
            <a:endParaRPr lang="zh-CN" altLang="en-US" sz="2130"/>
          </a:p>
        </p:txBody>
      </p:sp>
      <p:sp>
        <p:nvSpPr>
          <p:cNvPr id="8" name="文本框 7"/>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2084705" y="3371215"/>
            <a:ext cx="5083810" cy="746760"/>
          </a:xfrm>
          <a:prstGeom prst="rect">
            <a:avLst/>
          </a:prstGeom>
          <a:noFill/>
        </p:spPr>
        <p:txBody>
          <a:bodyPr wrap="square" rtlCol="0">
            <a:spAutoFit/>
          </a:bodyPr>
          <a:lstStyle/>
          <a:p>
            <a:r>
              <a:rPr lang="en-US" altLang="zh-CN" sz="2130"/>
              <a:t> </a:t>
            </a:r>
            <a:r>
              <a:rPr lang="zh-CN" altLang="en-US" sz="2125">
                <a:sym typeface="+mn-ea"/>
              </a:rPr>
              <a:t>计算机网络概述</a:t>
            </a:r>
            <a:endParaRPr lang="zh-CN" altLang="en-US" sz="2125">
              <a:solidFill>
                <a:schemeClr val="tx1"/>
              </a:solidFill>
            </a:endParaRPr>
          </a:p>
          <a:p>
            <a:endParaRPr lang="zh-CN" altLang="en-US" sz="2130"/>
          </a:p>
        </p:txBody>
      </p:sp>
      <p:sp>
        <p:nvSpPr>
          <p:cNvPr id="7" name="文本框 6"/>
          <p:cNvSpPr txBox="1"/>
          <p:nvPr/>
        </p:nvSpPr>
        <p:spPr>
          <a:xfrm>
            <a:off x="4370070" y="1804035"/>
            <a:ext cx="5137150" cy="4023360"/>
          </a:xfrm>
          <a:prstGeom prst="rect">
            <a:avLst/>
          </a:prstGeom>
          <a:noFill/>
        </p:spPr>
        <p:txBody>
          <a:bodyPr wrap="square" rtlCol="0">
            <a:spAutoFit/>
          </a:bodyPr>
          <a:lstStyle/>
          <a:p>
            <a:r>
              <a:rPr lang="zh-CN" altLang="en-US" sz="2130">
                <a:solidFill>
                  <a:srgbClr val="FF0000"/>
                </a:solidFill>
              </a:rPr>
              <a:t>第一节 计算机网络基本概念</a:t>
            </a:r>
            <a:endParaRPr lang="zh-CN" altLang="en-US" sz="2130">
              <a:solidFill>
                <a:schemeClr val="tx1"/>
              </a:solidFill>
            </a:endParaRPr>
          </a:p>
          <a:p>
            <a:endParaRPr lang="zh-CN" altLang="en-US" sz="2130"/>
          </a:p>
          <a:p>
            <a:r>
              <a:rPr lang="zh-CN" altLang="en-US" sz="2130"/>
              <a:t>第二节 计算机网络结构</a:t>
            </a:r>
          </a:p>
          <a:p>
            <a:endParaRPr lang="zh-CN" altLang="en-US" sz="2130"/>
          </a:p>
          <a:p>
            <a:r>
              <a:rPr lang="zh-CN" altLang="en-US" sz="2130"/>
              <a:t>第三节 数据交换技术</a:t>
            </a:r>
          </a:p>
          <a:p>
            <a:endParaRPr lang="zh-CN" altLang="en-US" sz="2130"/>
          </a:p>
          <a:p>
            <a:r>
              <a:rPr lang="zh-CN" altLang="en-US" sz="2130"/>
              <a:t>第四节 计算机网络性能</a:t>
            </a:r>
          </a:p>
          <a:p>
            <a:endParaRPr lang="zh-CN" altLang="en-US" sz="2130"/>
          </a:p>
          <a:p>
            <a:r>
              <a:rPr lang="zh-CN" altLang="en-US" sz="2130"/>
              <a:t>第五节 计算机网络体系结构</a:t>
            </a:r>
          </a:p>
          <a:p>
            <a:endParaRPr lang="zh-CN" altLang="en-US" sz="2130"/>
          </a:p>
          <a:p>
            <a:r>
              <a:rPr lang="zh-CN" altLang="en-US" sz="2130"/>
              <a:t>第六节 计算机网络与因特网发展简史</a:t>
            </a:r>
          </a:p>
          <a:p>
            <a:endParaRPr lang="zh-CN" altLang="en-US" sz="2130"/>
          </a:p>
        </p:txBody>
      </p:sp>
      <p:sp>
        <p:nvSpPr>
          <p:cNvPr id="2" name="左大括号 1"/>
          <p:cNvSpPr/>
          <p:nvPr/>
        </p:nvSpPr>
        <p:spPr>
          <a:xfrm>
            <a:off x="4253230" y="1894840"/>
            <a:ext cx="116840" cy="33953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30"/>
              <a:t>     描述实体间交换信息格式的是计算机网络协议三要素中的（</a:t>
            </a:r>
            <a:r>
              <a:rPr lang="en-US" altLang="zh-CN" sz="2130">
                <a:solidFill>
                  <a:schemeClr val="bg2"/>
                </a:solidFill>
              </a:rPr>
              <a:t>A</a:t>
            </a:r>
            <a:r>
              <a:rPr lang="zh-CN" altLang="en-US" sz="2130"/>
              <a:t>）</a:t>
            </a:r>
          </a:p>
          <a:p>
            <a:pPr marL="0" indent="0" fontAlgn="auto">
              <a:lnSpc>
                <a:spcPct val="150000"/>
              </a:lnSpc>
              <a:buNone/>
            </a:pPr>
            <a:r>
              <a:rPr lang="zh-CN" altLang="en-US" sz="2130"/>
              <a:t>     </a:t>
            </a:r>
            <a:r>
              <a:rPr lang="en-US" altLang="zh-CN" sz="2130">
                <a:solidFill>
                  <a:schemeClr val="tx1"/>
                </a:solidFill>
              </a:rPr>
              <a:t>A</a:t>
            </a:r>
            <a:r>
              <a:rPr lang="zh-CN" altLang="en-US" sz="2130">
                <a:solidFill>
                  <a:schemeClr val="tx1"/>
                </a:solidFill>
              </a:rPr>
              <a:t>、语法</a:t>
            </a:r>
          </a:p>
          <a:p>
            <a:pPr marL="0" indent="0" fontAlgn="auto">
              <a:lnSpc>
                <a:spcPct val="150000"/>
              </a:lnSpc>
              <a:buNone/>
            </a:pPr>
            <a:r>
              <a:rPr lang="zh-CN" altLang="en-US" sz="2130"/>
              <a:t>     </a:t>
            </a:r>
            <a:r>
              <a:rPr lang="en-US" altLang="zh-CN" sz="2130"/>
              <a:t>B</a:t>
            </a:r>
            <a:r>
              <a:rPr lang="zh-CN" altLang="en-US" sz="2130"/>
              <a:t>、语义</a:t>
            </a:r>
          </a:p>
          <a:p>
            <a:pPr marL="0" indent="0" fontAlgn="auto">
              <a:lnSpc>
                <a:spcPct val="150000"/>
              </a:lnSpc>
              <a:buNone/>
            </a:pPr>
            <a:r>
              <a:rPr lang="en-US" altLang="zh-CN" sz="2130"/>
              <a:t>     C</a:t>
            </a:r>
            <a:r>
              <a:rPr lang="zh-CN" altLang="en-US" sz="2130"/>
              <a:t>、时序</a:t>
            </a:r>
          </a:p>
          <a:p>
            <a:pPr marL="0" indent="0" fontAlgn="auto">
              <a:lnSpc>
                <a:spcPct val="150000"/>
              </a:lnSpc>
              <a:buNone/>
            </a:pPr>
            <a:r>
              <a:rPr lang="zh-CN" altLang="en-US" sz="2130"/>
              <a:t>     </a:t>
            </a:r>
            <a:r>
              <a:rPr lang="en-US" altLang="zh-CN" sz="2130"/>
              <a:t>D</a:t>
            </a:r>
            <a:r>
              <a:rPr lang="zh-CN" altLang="en-US" sz="2130"/>
              <a:t>、实体</a:t>
            </a:r>
          </a:p>
        </p:txBody>
      </p:sp>
      <p:sp>
        <p:nvSpPr>
          <p:cNvPr id="8" name="文本框 7"/>
          <p:cNvSpPr txBox="1"/>
          <p:nvPr/>
        </p:nvSpPr>
        <p:spPr>
          <a:xfrm>
            <a:off x="426720" y="457835"/>
            <a:ext cx="2845435" cy="460375"/>
          </a:xfrm>
          <a:prstGeom prst="rect">
            <a:avLst/>
          </a:prstGeom>
          <a:noFill/>
        </p:spPr>
        <p:txBody>
          <a:bodyPr wrap="square" rtlCol="0">
            <a:spAutoFit/>
          </a:bodyPr>
          <a:lstStyle/>
          <a:p>
            <a:r>
              <a:rPr lang="zh-CN" altLang="en-US" sz="2400"/>
              <a:t>真题演练</a:t>
            </a:r>
          </a:p>
        </p:txBody>
      </p:sp>
    </p:spTree>
    <p:custDataLst>
      <p:tags r:id="rId1"/>
    </p:custData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392555"/>
            <a:ext cx="10515600" cy="4351338"/>
          </a:xfrm>
        </p:spPr>
        <p:txBody>
          <a:bodyPr/>
          <a:lstStyle/>
          <a:p>
            <a:pPr indent="0" fontAlgn="auto">
              <a:lnSpc>
                <a:spcPct val="150000"/>
              </a:lnSpc>
              <a:buNone/>
            </a:pPr>
            <a:endParaRPr lang="zh-CN" altLang="en-US" sz="2130"/>
          </a:p>
          <a:p>
            <a:pPr marL="0" indent="0" fontAlgn="auto">
              <a:lnSpc>
                <a:spcPct val="150000"/>
              </a:lnSpc>
              <a:buNone/>
            </a:pPr>
            <a:r>
              <a:rPr lang="zh-CN" altLang="en-US" sz="2130"/>
              <a:t>     描述实体间交换信息格式的是计算机网络协议三要素中的（</a:t>
            </a:r>
            <a:r>
              <a:rPr lang="en-US" altLang="zh-CN" sz="2130">
                <a:solidFill>
                  <a:schemeClr val="accent6"/>
                </a:solidFill>
              </a:rPr>
              <a:t>A</a:t>
            </a:r>
            <a:r>
              <a:rPr lang="zh-CN" altLang="en-US" sz="2130"/>
              <a:t>）</a:t>
            </a:r>
          </a:p>
          <a:p>
            <a:pPr marL="0" indent="0" fontAlgn="auto">
              <a:lnSpc>
                <a:spcPct val="150000"/>
              </a:lnSpc>
              <a:buNone/>
            </a:pPr>
            <a:r>
              <a:rPr lang="zh-CN" altLang="en-US" sz="2130"/>
              <a:t>     </a:t>
            </a:r>
            <a:r>
              <a:rPr lang="en-US" altLang="zh-CN" sz="2130">
                <a:solidFill>
                  <a:schemeClr val="accent6"/>
                </a:solidFill>
              </a:rPr>
              <a:t>A</a:t>
            </a:r>
            <a:r>
              <a:rPr lang="zh-CN" altLang="en-US" sz="2130">
                <a:solidFill>
                  <a:schemeClr val="accent6"/>
                </a:solidFill>
              </a:rPr>
              <a:t>、语法</a:t>
            </a:r>
            <a:endParaRPr lang="zh-CN" altLang="en-US" sz="2130">
              <a:solidFill>
                <a:schemeClr val="tx1"/>
              </a:solidFill>
            </a:endParaRPr>
          </a:p>
          <a:p>
            <a:pPr marL="0" indent="0" fontAlgn="auto">
              <a:lnSpc>
                <a:spcPct val="150000"/>
              </a:lnSpc>
              <a:buNone/>
            </a:pPr>
            <a:r>
              <a:rPr lang="zh-CN" altLang="en-US" sz="2130"/>
              <a:t>     </a:t>
            </a:r>
            <a:r>
              <a:rPr lang="en-US" altLang="zh-CN" sz="2130"/>
              <a:t>B</a:t>
            </a:r>
            <a:r>
              <a:rPr lang="zh-CN" altLang="en-US" sz="2130"/>
              <a:t>、语义</a:t>
            </a:r>
          </a:p>
          <a:p>
            <a:pPr marL="0" indent="0" fontAlgn="auto">
              <a:lnSpc>
                <a:spcPct val="150000"/>
              </a:lnSpc>
              <a:buNone/>
            </a:pPr>
            <a:r>
              <a:rPr lang="en-US" altLang="zh-CN" sz="2130"/>
              <a:t>     C</a:t>
            </a:r>
            <a:r>
              <a:rPr lang="zh-CN" altLang="en-US" sz="2130"/>
              <a:t>、时序</a:t>
            </a:r>
          </a:p>
          <a:p>
            <a:pPr marL="0" indent="0" fontAlgn="auto">
              <a:lnSpc>
                <a:spcPct val="150000"/>
              </a:lnSpc>
              <a:buNone/>
            </a:pPr>
            <a:r>
              <a:rPr lang="zh-CN" altLang="en-US" sz="2130"/>
              <a:t>     </a:t>
            </a:r>
            <a:r>
              <a:rPr lang="en-US" altLang="zh-CN" sz="2130"/>
              <a:t>D</a:t>
            </a:r>
            <a:r>
              <a:rPr lang="zh-CN" altLang="en-US" sz="2130"/>
              <a:t>、实体</a:t>
            </a:r>
          </a:p>
        </p:txBody>
      </p:sp>
      <p:sp>
        <p:nvSpPr>
          <p:cNvPr id="8" name="文本框 7"/>
          <p:cNvSpPr txBox="1"/>
          <p:nvPr/>
        </p:nvSpPr>
        <p:spPr>
          <a:xfrm>
            <a:off x="426720" y="457835"/>
            <a:ext cx="2845435" cy="829945"/>
          </a:xfrm>
          <a:prstGeom prst="rect">
            <a:avLst/>
          </a:prstGeom>
          <a:noFill/>
        </p:spPr>
        <p:txBody>
          <a:bodyPr wrap="square" rtlCol="0">
            <a:spAutoFit/>
          </a:bodyPr>
          <a:lstStyle/>
          <a:p>
            <a:r>
              <a:rPr lang="zh-CN" altLang="en-US" sz="2400">
                <a:sym typeface="+mn-ea"/>
              </a:rPr>
              <a:t>真题演练</a:t>
            </a:r>
            <a:endParaRPr lang="zh-CN" altLang="en-US" sz="2400"/>
          </a:p>
          <a:p>
            <a:endParaRPr lang="zh-CN" altLang="en-US" sz="2400"/>
          </a:p>
        </p:txBody>
      </p:sp>
    </p:spTree>
    <p:custDataLst>
      <p:tags r:id="rId1"/>
    </p:custData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273425" y="1579880"/>
            <a:ext cx="8709025" cy="4348480"/>
          </a:xfrm>
          <a:prstGeom prst="rect">
            <a:avLst/>
          </a:prstGeom>
          <a:noFill/>
        </p:spPr>
        <p:txBody>
          <a:bodyPr wrap="square" rtlCol="0">
            <a:spAutoFit/>
          </a:bodyPr>
          <a:lstStyle/>
          <a:p>
            <a:pPr fontAlgn="auto">
              <a:lnSpc>
                <a:spcPct val="150000"/>
              </a:lnSpc>
            </a:pPr>
            <a:r>
              <a:rPr lang="zh-CN" altLang="en-US" sz="2130">
                <a:solidFill>
                  <a:schemeClr val="tx1"/>
                </a:solidFill>
              </a:rPr>
              <a:t>计算机网络的起源：</a:t>
            </a:r>
            <a:r>
              <a:rPr lang="zh-CN" altLang="en-US" sz="2125">
                <a:sym typeface="+mn-ea"/>
              </a:rPr>
              <a:t>计算机网络是</a:t>
            </a:r>
            <a:r>
              <a:rPr lang="zh-CN" altLang="en-US" sz="2125">
                <a:solidFill>
                  <a:schemeClr val="tx1"/>
                </a:solidFill>
                <a:sym typeface="+mn-ea"/>
              </a:rPr>
              <a:t>计算机技术</a:t>
            </a:r>
            <a:r>
              <a:rPr lang="zh-CN" altLang="en-US" sz="2125">
                <a:sym typeface="+mn-ea"/>
              </a:rPr>
              <a:t>与（</a:t>
            </a:r>
            <a:r>
              <a:rPr lang="zh-CN" altLang="en-US" sz="2125">
                <a:solidFill>
                  <a:schemeClr val="bg2"/>
                </a:solidFill>
                <a:sym typeface="+mn-ea"/>
              </a:rPr>
              <a:t>通信</a:t>
            </a:r>
            <a:r>
              <a:rPr lang="zh-CN" altLang="en-US" sz="2125">
                <a:sym typeface="+mn-ea"/>
              </a:rPr>
              <a:t>）</a:t>
            </a:r>
            <a:r>
              <a:rPr lang="zh-CN" altLang="en-US" sz="2125">
                <a:solidFill>
                  <a:schemeClr val="tx1"/>
                </a:solidFill>
                <a:sym typeface="+mn-ea"/>
              </a:rPr>
              <a:t>技术</a:t>
            </a:r>
            <a:r>
              <a:rPr lang="zh-CN" altLang="en-US" sz="2125">
                <a:sym typeface="+mn-ea"/>
              </a:rPr>
              <a:t>相互融合的产物</a:t>
            </a:r>
            <a:endParaRPr lang="zh-CN" altLang="en-US" sz="2130">
              <a:solidFill>
                <a:schemeClr val="tx1"/>
              </a:solidFill>
            </a:endParaRPr>
          </a:p>
          <a:p>
            <a:pPr fontAlgn="auto">
              <a:lnSpc>
                <a:spcPct val="150000"/>
              </a:lnSpc>
            </a:pPr>
            <a:r>
              <a:rPr lang="zh-CN" altLang="en-US" sz="2130">
                <a:solidFill>
                  <a:schemeClr val="tx1"/>
                </a:solidFill>
              </a:rPr>
              <a:t>计算机网络的定义：（</a:t>
            </a:r>
            <a:r>
              <a:rPr lang="zh-CN" altLang="en-US" sz="2130">
                <a:solidFill>
                  <a:schemeClr val="bg2"/>
                </a:solidFill>
              </a:rPr>
              <a:t>互连</a:t>
            </a:r>
            <a:r>
              <a:rPr lang="zh-CN" altLang="en-US" sz="2130">
                <a:solidFill>
                  <a:schemeClr val="tx1"/>
                </a:solidFill>
              </a:rPr>
              <a:t>）、（</a:t>
            </a:r>
            <a:r>
              <a:rPr lang="zh-CN" altLang="en-US" sz="2130">
                <a:solidFill>
                  <a:schemeClr val="bg2"/>
                </a:solidFill>
              </a:rPr>
              <a:t>自治</a:t>
            </a:r>
            <a:r>
              <a:rPr lang="zh-CN" altLang="en-US" sz="2130">
                <a:solidFill>
                  <a:schemeClr val="tx1"/>
                </a:solidFill>
              </a:rPr>
              <a:t>）的计算机的集合</a:t>
            </a:r>
            <a:endParaRPr lang="zh-CN" altLang="en-US" sz="2130"/>
          </a:p>
          <a:p>
            <a:pPr marL="0" indent="0" fontAlgn="auto">
              <a:lnSpc>
                <a:spcPct val="150000"/>
              </a:lnSpc>
              <a:buNone/>
            </a:pPr>
            <a:r>
              <a:rPr lang="zh-CN" altLang="en-US" sz="2130">
                <a:sym typeface="+mn-ea"/>
              </a:rPr>
              <a:t>互联网与因特网：（</a:t>
            </a:r>
            <a:r>
              <a:rPr lang="zh-CN" altLang="en-US" sz="2130">
                <a:solidFill>
                  <a:schemeClr val="bg2"/>
                </a:solidFill>
                <a:sym typeface="+mn-ea"/>
              </a:rPr>
              <a:t>互联网</a:t>
            </a:r>
            <a:r>
              <a:rPr lang="zh-CN" altLang="en-US" sz="2130">
                <a:sym typeface="+mn-ea"/>
              </a:rPr>
              <a:t>）</a:t>
            </a:r>
            <a:r>
              <a:rPr lang="zh-CN" altLang="en-US" sz="2125">
                <a:sym typeface="+mn-ea"/>
              </a:rPr>
              <a:t>泛指由多个计算机网络互连而成的网络</a:t>
            </a:r>
            <a:r>
              <a:rPr lang="zh-CN" altLang="en-US" sz="2125">
                <a:solidFill>
                  <a:schemeClr val="tx1"/>
                </a:solidFill>
                <a:sym typeface="+mn-ea"/>
              </a:rPr>
              <a:t>（</a:t>
            </a:r>
            <a:r>
              <a:rPr lang="zh-CN" altLang="en-US" sz="2125">
                <a:solidFill>
                  <a:schemeClr val="bg2"/>
                </a:solidFill>
                <a:sym typeface="+mn-ea"/>
              </a:rPr>
              <a:t>因特网</a:t>
            </a:r>
            <a:r>
              <a:rPr lang="zh-CN" altLang="en-US" sz="2125">
                <a:solidFill>
                  <a:schemeClr val="tx1"/>
                </a:solidFill>
                <a:sym typeface="+mn-ea"/>
              </a:rPr>
              <a:t>）</a:t>
            </a:r>
            <a:r>
              <a:rPr lang="zh-CN" altLang="en-US" sz="2125">
                <a:sym typeface="+mn-ea"/>
              </a:rPr>
              <a:t>：它指当前全球最大的、应用最广泛的计算机网络</a:t>
            </a:r>
            <a:endParaRPr lang="zh-CN" altLang="en-US" sz="2130"/>
          </a:p>
          <a:p>
            <a:pPr fontAlgn="auto">
              <a:lnSpc>
                <a:spcPct val="150000"/>
              </a:lnSpc>
            </a:pPr>
            <a:r>
              <a:rPr lang="en-US" altLang="zh-CN" sz="2130">
                <a:solidFill>
                  <a:schemeClr val="tx1"/>
                </a:solidFill>
              </a:rPr>
              <a:t>ISP</a:t>
            </a:r>
            <a:r>
              <a:rPr lang="zh-CN" altLang="en-US" sz="2130">
                <a:solidFill>
                  <a:schemeClr val="tx1"/>
                </a:solidFill>
              </a:rPr>
              <a:t>：（</a:t>
            </a:r>
            <a:r>
              <a:rPr lang="zh-CN" altLang="en-US" sz="2130">
                <a:solidFill>
                  <a:schemeClr val="bg2"/>
                </a:solidFill>
              </a:rPr>
              <a:t>英特尔服务提供商</a:t>
            </a:r>
            <a:r>
              <a:rPr lang="zh-CN" altLang="en-US" sz="2130">
                <a:solidFill>
                  <a:schemeClr val="tx1"/>
                </a:solidFill>
              </a:rPr>
              <a:t>）</a:t>
            </a:r>
            <a:endParaRPr lang="zh-CN" altLang="en-US" sz="2130"/>
          </a:p>
          <a:p>
            <a:pPr fontAlgn="auto">
              <a:lnSpc>
                <a:spcPct val="150000"/>
              </a:lnSpc>
            </a:pPr>
            <a:r>
              <a:rPr lang="zh-CN" altLang="en-US" sz="2130"/>
              <a:t>网络协议</a:t>
            </a:r>
            <a:endParaRPr lang="zh-CN" altLang="en-US"/>
          </a:p>
          <a:p>
            <a:pPr fontAlgn="auto">
              <a:lnSpc>
                <a:spcPct val="150000"/>
              </a:lnSpc>
            </a:pPr>
            <a:endParaRPr lang="zh-CN" altLang="en-US" sz="2130"/>
          </a:p>
          <a:p>
            <a:endParaRPr lang="en-US" altLang="zh-CN" sz="2130"/>
          </a:p>
        </p:txBody>
      </p:sp>
      <p:sp>
        <p:nvSpPr>
          <p:cNvPr id="4" name="文本框 3"/>
          <p:cNvSpPr txBox="1"/>
          <p:nvPr/>
        </p:nvSpPr>
        <p:spPr>
          <a:xfrm>
            <a:off x="127635" y="3303270"/>
            <a:ext cx="4101465" cy="419100"/>
          </a:xfrm>
          <a:prstGeom prst="rect">
            <a:avLst/>
          </a:prstGeom>
          <a:noFill/>
        </p:spPr>
        <p:txBody>
          <a:bodyPr wrap="square" rtlCol="0">
            <a:spAutoFit/>
          </a:bodyPr>
          <a:lstStyle/>
          <a:p>
            <a:r>
              <a:rPr lang="zh-CN" altLang="en-US" sz="2130"/>
              <a:t>计算机网络的基本概念</a:t>
            </a:r>
          </a:p>
        </p:txBody>
      </p:sp>
      <p:sp>
        <p:nvSpPr>
          <p:cNvPr id="6" name="左大括号 5"/>
          <p:cNvSpPr/>
          <p:nvPr/>
        </p:nvSpPr>
        <p:spPr>
          <a:xfrm>
            <a:off x="2988945" y="170751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127635" y="3303270"/>
            <a:ext cx="4101465" cy="419100"/>
          </a:xfrm>
          <a:prstGeom prst="rect">
            <a:avLst/>
          </a:prstGeom>
          <a:noFill/>
        </p:spPr>
        <p:txBody>
          <a:bodyPr wrap="square" rtlCol="0">
            <a:spAutoFit/>
          </a:bodyPr>
          <a:lstStyle/>
          <a:p>
            <a:r>
              <a:rPr lang="zh-CN" altLang="en-US" sz="2130"/>
              <a:t>计算机网络的基本概念</a:t>
            </a:r>
          </a:p>
        </p:txBody>
      </p:sp>
      <p:sp>
        <p:nvSpPr>
          <p:cNvPr id="2" name="文本框 1"/>
          <p:cNvSpPr txBox="1"/>
          <p:nvPr/>
        </p:nvSpPr>
        <p:spPr>
          <a:xfrm>
            <a:off x="3131185" y="1707515"/>
            <a:ext cx="8709025" cy="4348480"/>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a:solidFill>
                  <a:schemeClr val="bg2"/>
                </a:solidFill>
              </a:rPr>
              <a:t>互连</a:t>
            </a:r>
            <a:r>
              <a:rPr lang="zh-CN" altLang="en-US" sz="2130" dirty="0">
                <a:solidFill>
                  <a:schemeClr val="tx1"/>
                </a:solidFill>
              </a:rPr>
              <a:t>）、（</a:t>
            </a:r>
            <a:r>
              <a:rPr lang="zh-CN" altLang="en-US" sz="2130" dirty="0">
                <a:solidFill>
                  <a:schemeClr val="bg2"/>
                </a:solidFill>
              </a:rPr>
              <a:t>自治</a:t>
            </a:r>
            <a:r>
              <a:rPr lang="zh-CN" altLang="en-US" sz="2130" dirty="0">
                <a:solidFill>
                  <a:schemeClr val="tx1"/>
                </a:solidFill>
              </a:rPr>
              <a:t>）的计算机的集合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a:solidFill>
                  <a:schemeClr val="bg2"/>
                </a:solidFill>
                <a:sym typeface="+mn-ea"/>
              </a:rPr>
              <a:t>互联网</a:t>
            </a:r>
            <a:r>
              <a:rPr lang="zh-CN" altLang="en-US" sz="2130" dirty="0">
                <a:sym typeface="+mn-ea"/>
              </a:rPr>
              <a:t>）</a:t>
            </a:r>
            <a:r>
              <a:rPr lang="zh-CN" altLang="en-US" sz="2125" dirty="0">
                <a:sym typeface="+mn-ea"/>
              </a:rPr>
              <a:t>泛指由多个计算机网络互连而成的网络</a:t>
            </a:r>
            <a:r>
              <a:rPr lang="zh-CN" altLang="en-US" sz="2125" dirty="0">
                <a:solidFill>
                  <a:schemeClr val="tx1"/>
                </a:solidFill>
                <a:sym typeface="+mn-ea"/>
              </a:rPr>
              <a:t>（</a:t>
            </a:r>
            <a:r>
              <a:rPr lang="zh-CN" altLang="en-US" sz="2125" dirty="0">
                <a:solidFill>
                  <a:schemeClr val="bg2"/>
                </a:solidFill>
                <a:sym typeface="+mn-ea"/>
              </a:rPr>
              <a:t>因特网</a:t>
            </a:r>
            <a:r>
              <a:rPr lang="zh-CN" altLang="en-US" sz="2125" dirty="0">
                <a:solidFill>
                  <a:schemeClr val="tx1"/>
                </a:solidFill>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a:solidFill>
                  <a:schemeClr val="tx1"/>
                </a:solidFill>
              </a:rPr>
              <a:t>：（</a:t>
            </a:r>
            <a:r>
              <a:rPr lang="zh-CN" altLang="en-US" sz="2130" dirty="0">
                <a:solidFill>
                  <a:schemeClr val="bg2"/>
                </a:solidFill>
              </a:rPr>
              <a:t>英特尔服务提供商</a:t>
            </a:r>
            <a:r>
              <a:rPr lang="zh-CN" altLang="en-US" sz="2130" dirty="0">
                <a:solidFill>
                  <a:schemeClr val="tx1"/>
                </a:solidFill>
              </a:rPr>
              <a:t>）</a:t>
            </a: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左大括号 2"/>
          <p:cNvSpPr/>
          <p:nvPr/>
        </p:nvSpPr>
        <p:spPr>
          <a:xfrm>
            <a:off x="2988945" y="170751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131185" y="1707515"/>
            <a:ext cx="8709025" cy="4348480"/>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a:solidFill>
                  <a:schemeClr val="bg2"/>
                </a:solidFill>
                <a:sym typeface="+mn-ea"/>
              </a:rPr>
              <a:t>互联网</a:t>
            </a:r>
            <a:r>
              <a:rPr lang="zh-CN" altLang="en-US" sz="2130" dirty="0">
                <a:sym typeface="+mn-ea"/>
              </a:rPr>
              <a:t>）</a:t>
            </a:r>
            <a:r>
              <a:rPr lang="zh-CN" altLang="en-US" sz="2125" dirty="0">
                <a:sym typeface="+mn-ea"/>
              </a:rPr>
              <a:t>泛指由多个计算机网络互连而成的网络</a:t>
            </a:r>
            <a:r>
              <a:rPr lang="zh-CN" altLang="en-US" sz="2125" dirty="0">
                <a:solidFill>
                  <a:schemeClr val="tx1"/>
                </a:solidFill>
                <a:sym typeface="+mn-ea"/>
              </a:rPr>
              <a:t>（</a:t>
            </a:r>
            <a:r>
              <a:rPr lang="zh-CN" altLang="en-US" sz="2125" dirty="0">
                <a:solidFill>
                  <a:schemeClr val="bg2"/>
                </a:solidFill>
                <a:sym typeface="+mn-ea"/>
              </a:rPr>
              <a:t>因特网</a:t>
            </a:r>
            <a:r>
              <a:rPr lang="zh-CN" altLang="en-US" sz="2125" dirty="0">
                <a:solidFill>
                  <a:schemeClr val="tx1"/>
                </a:solidFill>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a:solidFill>
                  <a:schemeClr val="tx1"/>
                </a:solidFill>
              </a:rPr>
              <a:t>：（</a:t>
            </a:r>
            <a:r>
              <a:rPr lang="zh-CN" altLang="en-US" sz="2130" dirty="0">
                <a:solidFill>
                  <a:schemeClr val="bg2"/>
                </a:solidFill>
              </a:rPr>
              <a:t>英特尔服务提供商</a:t>
            </a:r>
            <a:r>
              <a:rPr lang="zh-CN" altLang="en-US" sz="2130" dirty="0">
                <a:solidFill>
                  <a:schemeClr val="tx1"/>
                </a:solidFill>
              </a:rPr>
              <a:t>）</a:t>
            </a: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127635" y="330327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2988945" y="170751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131185" y="1707515"/>
            <a:ext cx="8709025" cy="4348480"/>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tx1"/>
                </a:solidFill>
                <a:sym typeface="+mn-ea"/>
              </a:rPr>
              <a:t>（</a:t>
            </a:r>
            <a:r>
              <a:rPr lang="zh-CN" altLang="en-US" sz="2125" dirty="0">
                <a:solidFill>
                  <a:schemeClr val="bg2"/>
                </a:solidFill>
                <a:sym typeface="+mn-ea"/>
              </a:rPr>
              <a:t>因特网</a:t>
            </a:r>
            <a:r>
              <a:rPr lang="zh-CN" altLang="en-US" sz="2125" dirty="0">
                <a:solidFill>
                  <a:schemeClr val="tx1"/>
                </a:solidFill>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a:solidFill>
                  <a:schemeClr val="tx1"/>
                </a:solidFill>
              </a:rPr>
              <a:t>：（</a:t>
            </a:r>
            <a:r>
              <a:rPr lang="zh-CN" altLang="en-US" sz="2130" dirty="0">
                <a:solidFill>
                  <a:schemeClr val="bg2"/>
                </a:solidFill>
              </a:rPr>
              <a:t>英特尔服务提供商</a:t>
            </a:r>
            <a:r>
              <a:rPr lang="zh-CN" altLang="en-US" sz="2130" dirty="0">
                <a:solidFill>
                  <a:schemeClr val="tx1"/>
                </a:solidFill>
              </a:rPr>
              <a:t>）</a:t>
            </a: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127635" y="330327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2988945" y="170751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131185" y="1707515"/>
            <a:ext cx="8709025" cy="4348480"/>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a:solidFill>
                  <a:schemeClr val="tx1"/>
                </a:solidFill>
              </a:rPr>
              <a:t>：（</a:t>
            </a:r>
            <a:r>
              <a:rPr lang="zh-CN" altLang="en-US" sz="2130" dirty="0">
                <a:solidFill>
                  <a:schemeClr val="bg2"/>
                </a:solidFill>
              </a:rPr>
              <a:t>英特尔服务提供商</a:t>
            </a:r>
            <a:r>
              <a:rPr lang="zh-CN" altLang="en-US" sz="2130" dirty="0">
                <a:solidFill>
                  <a:schemeClr val="tx1"/>
                </a:solidFill>
              </a:rPr>
              <a:t>）</a:t>
            </a: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127635" y="330327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2988945" y="170751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131185" y="1707515"/>
            <a:ext cx="8709025" cy="4348480"/>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smtClean="0">
                <a:solidFill>
                  <a:schemeClr val="tx1"/>
                </a:solidFill>
              </a:rPr>
              <a:t>：</a:t>
            </a:r>
            <a:r>
              <a:rPr lang="zh-CN" altLang="en-US" sz="2130" dirty="0" smtClean="0">
                <a:solidFill>
                  <a:schemeClr val="accent6"/>
                </a:solidFill>
              </a:rPr>
              <a:t>因特尔服务提供商</a:t>
            </a: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127635" y="330327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2988945" y="170751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703955" y="575945"/>
            <a:ext cx="8709025" cy="4839335"/>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smtClean="0">
                <a:solidFill>
                  <a:schemeClr val="tx1"/>
                </a:solidFill>
              </a:rPr>
              <a:t>：</a:t>
            </a:r>
            <a:r>
              <a:rPr lang="zh-CN" altLang="en-US" sz="2130" dirty="0">
                <a:solidFill>
                  <a:schemeClr val="accent6"/>
                </a:solidFill>
              </a:rPr>
              <a:t>因特尔服务提供商</a:t>
            </a:r>
            <a:endParaRPr lang="zh-CN" altLang="en-US" sz="2130" dirty="0"/>
          </a:p>
          <a:p>
            <a:pPr fontAlgn="auto">
              <a:lnSpc>
                <a:spcPct val="150000"/>
              </a:lnSpc>
            </a:pP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700405" y="217170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3561715" y="57594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5026025" y="3767455"/>
            <a:ext cx="7680960" cy="1198880"/>
          </a:xfrm>
          <a:prstGeom prst="rect">
            <a:avLst/>
          </a:prstGeom>
          <a:noFill/>
        </p:spPr>
        <p:txBody>
          <a:bodyPr wrap="square" rtlCol="0">
            <a:spAutoFit/>
          </a:bodyPr>
          <a:lstStyle/>
          <a:p>
            <a:r>
              <a:rPr lang="en-US" altLang="zh-CN"/>
              <a:t> </a:t>
            </a:r>
            <a:r>
              <a:rPr lang="zh-CN" altLang="en-US">
                <a:solidFill>
                  <a:schemeClr val="tx1"/>
                </a:solidFill>
              </a:rPr>
              <a:t>定义：</a:t>
            </a:r>
            <a:r>
              <a:rPr lang="zh-CN" altLang="en-US">
                <a:sym typeface="+mn-ea"/>
              </a:rPr>
              <a:t>网络通信实体间数据交换过程中需要遵循的规则或约定。</a:t>
            </a:r>
            <a:endParaRPr lang="zh-CN" altLang="en-US">
              <a:solidFill>
                <a:schemeClr val="tx1"/>
              </a:solidFill>
            </a:endParaRPr>
          </a:p>
          <a:p>
            <a:endParaRPr lang="zh-CN" altLang="en-US"/>
          </a:p>
          <a:p>
            <a:r>
              <a:rPr lang="zh-CN" altLang="en-US"/>
              <a:t> </a:t>
            </a:r>
          </a:p>
          <a:p>
            <a:r>
              <a:rPr lang="zh-CN" altLang="en-US">
                <a:solidFill>
                  <a:schemeClr val="tx1"/>
                </a:solidFill>
              </a:rPr>
              <a:t>协议的三要素</a:t>
            </a:r>
          </a:p>
        </p:txBody>
      </p:sp>
      <p:sp>
        <p:nvSpPr>
          <p:cNvPr id="5" name="左大括号 4"/>
          <p:cNvSpPr/>
          <p:nvPr/>
        </p:nvSpPr>
        <p:spPr>
          <a:xfrm>
            <a:off x="5023485" y="3861435"/>
            <a:ext cx="75565" cy="10102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6699250" y="4274820"/>
            <a:ext cx="5520055" cy="2168525"/>
          </a:xfrm>
          <a:prstGeom prst="rect">
            <a:avLst/>
          </a:prstGeom>
          <a:noFill/>
        </p:spPr>
        <p:txBody>
          <a:bodyPr wrap="square" rtlCol="0">
            <a:spAutoFit/>
          </a:bodyPr>
          <a:lstStyle/>
          <a:p>
            <a:pPr fontAlgn="auto">
              <a:lnSpc>
                <a:spcPct val="150000"/>
              </a:lnSpc>
            </a:pPr>
            <a:r>
              <a:rPr lang="zh-CN" altLang="en-US"/>
              <a:t>语法：</a:t>
            </a:r>
            <a:r>
              <a:rPr lang="zh-CN">
                <a:solidFill>
                  <a:srgbClr val="202020"/>
                </a:solidFill>
                <a:latin typeface="+mn-ea"/>
                <a:cs typeface="方正清刻本悦宋简体" panose="02000000000000000000" charset="-122"/>
                <a:sym typeface="+mn-ea"/>
              </a:rPr>
              <a:t>定义</a:t>
            </a:r>
            <a:r>
              <a:rPr lang="zh-CN" altLang="en-US">
                <a:sym typeface="+mn-ea"/>
              </a:rPr>
              <a:t>实体之间交换信息的（</a:t>
            </a:r>
            <a:r>
              <a:rPr lang="zh-CN" altLang="en-US">
                <a:solidFill>
                  <a:schemeClr val="bg2"/>
                </a:solidFill>
                <a:sym typeface="+mn-ea"/>
              </a:rPr>
              <a:t>格式与结构</a:t>
            </a:r>
            <a:r>
              <a:rPr lang="zh-CN" altLang="en-US">
                <a:sym typeface="+mn-ea"/>
              </a:rPr>
              <a:t>）。</a:t>
            </a:r>
            <a:endParaRPr lang="zh-CN" altLang="en-US"/>
          </a:p>
          <a:p>
            <a:pPr fontAlgn="auto">
              <a:lnSpc>
                <a:spcPct val="150000"/>
              </a:lnSpc>
            </a:pPr>
            <a:r>
              <a:rPr lang="zh-CN" altLang="en-US"/>
              <a:t>语义：</a:t>
            </a:r>
            <a:r>
              <a:rPr lang="zh-CN" altLang="en-US">
                <a:sym typeface="+mn-ea"/>
              </a:rPr>
              <a:t>定义实体之间交换信息中的（</a:t>
            </a:r>
            <a:r>
              <a:rPr lang="zh-CN" altLang="en-US">
                <a:solidFill>
                  <a:schemeClr val="bg2"/>
                </a:solidFill>
                <a:sym typeface="+mn-ea"/>
              </a:rPr>
              <a:t>控制信息</a:t>
            </a:r>
            <a:r>
              <a:rPr lang="zh-CN" altLang="en-US">
                <a:sym typeface="+mn-ea"/>
              </a:rPr>
              <a:t>）。</a:t>
            </a:r>
          </a:p>
          <a:p>
            <a:pPr fontAlgn="auto">
              <a:lnSpc>
                <a:spcPct val="150000"/>
              </a:lnSpc>
            </a:pPr>
            <a:r>
              <a:rPr lang="zh-CN" altLang="en-US"/>
              <a:t>时序：</a:t>
            </a:r>
            <a:r>
              <a:rPr lang="zh-CN" altLang="en-US">
                <a:sym typeface="+mn-ea"/>
              </a:rPr>
              <a:t>定义实体之间交换信息的（</a:t>
            </a:r>
            <a:r>
              <a:rPr lang="zh-CN" altLang="en-US">
                <a:solidFill>
                  <a:schemeClr val="bg2"/>
                </a:solidFill>
                <a:sym typeface="+mn-ea"/>
              </a:rPr>
              <a:t>顺序</a:t>
            </a:r>
            <a:r>
              <a:rPr lang="zh-CN" altLang="en-US">
                <a:sym typeface="+mn-ea"/>
              </a:rPr>
              <a:t>）以及</a:t>
            </a:r>
            <a:r>
              <a:rPr lang="zh-CN" altLang="en-US">
                <a:solidFill>
                  <a:srgbClr val="202020"/>
                </a:solidFill>
                <a:sym typeface="+mn-ea"/>
              </a:rPr>
              <a:t>如何匹</a:t>
            </a:r>
            <a:r>
              <a:rPr lang="zh-CN" altLang="en-US">
                <a:solidFill>
                  <a:schemeClr val="bg2"/>
                </a:solidFill>
                <a:sym typeface="+mn-ea"/>
              </a:rPr>
              <a:t>大幅度</a:t>
            </a:r>
            <a:r>
              <a:rPr lang="zh-CN" altLang="en-US">
                <a:solidFill>
                  <a:srgbClr val="202020"/>
                </a:solidFill>
                <a:sym typeface="+mn-ea"/>
              </a:rPr>
              <a:t>配或适应彼此的</a:t>
            </a:r>
            <a:r>
              <a:rPr lang="zh-CN" altLang="en-US">
                <a:solidFill>
                  <a:srgbClr val="323232"/>
                </a:solidFill>
                <a:sym typeface="+mn-ea"/>
              </a:rPr>
              <a:t>（</a:t>
            </a:r>
            <a:r>
              <a:rPr lang="zh-CN" altLang="en-US">
                <a:solidFill>
                  <a:schemeClr val="bg2"/>
                </a:solidFill>
                <a:sym typeface="+mn-ea"/>
              </a:rPr>
              <a:t>速度</a:t>
            </a:r>
            <a:r>
              <a:rPr lang="zh-CN" altLang="en-US">
                <a:solidFill>
                  <a:srgbClr val="323232"/>
                </a:solidFill>
                <a:sym typeface="+mn-ea"/>
              </a:rPr>
              <a:t>）</a:t>
            </a:r>
            <a:r>
              <a:rPr lang="zh-CN" altLang="en-US">
                <a:sym typeface="+mn-ea"/>
              </a:rPr>
              <a:t>。</a:t>
            </a:r>
            <a:endParaRPr lang="zh-CN" altLang="en-US"/>
          </a:p>
          <a:p>
            <a:pPr fontAlgn="auto">
              <a:lnSpc>
                <a:spcPct val="150000"/>
              </a:lnSpc>
            </a:pPr>
            <a:endParaRPr lang="zh-CN" altLang="en-US"/>
          </a:p>
        </p:txBody>
      </p:sp>
      <p:sp>
        <p:nvSpPr>
          <p:cNvPr id="6" name="左大括号 5"/>
          <p:cNvSpPr/>
          <p:nvPr/>
        </p:nvSpPr>
        <p:spPr>
          <a:xfrm>
            <a:off x="6686550" y="4402455"/>
            <a:ext cx="75565" cy="1437005"/>
          </a:xfrm>
          <a:prstGeom prst="leftBrace">
            <a:avLst>
              <a:gd name="adj1" fmla="val 8333"/>
              <a:gd name="adj2" fmla="val 2624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703955" y="575945"/>
            <a:ext cx="8709025" cy="4839335"/>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smtClean="0">
                <a:solidFill>
                  <a:schemeClr val="tx1"/>
                </a:solidFill>
              </a:rPr>
              <a:t>：</a:t>
            </a:r>
            <a:r>
              <a:rPr lang="zh-CN" altLang="en-US" sz="2130" dirty="0">
                <a:solidFill>
                  <a:schemeClr val="accent6"/>
                </a:solidFill>
              </a:rPr>
              <a:t>因特尔服务提供商</a:t>
            </a:r>
            <a:endParaRPr lang="zh-CN" altLang="en-US" sz="2130" dirty="0"/>
          </a:p>
          <a:p>
            <a:pPr fontAlgn="auto">
              <a:lnSpc>
                <a:spcPct val="150000"/>
              </a:lnSpc>
            </a:pP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700405" y="217170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3561715" y="57594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5026025" y="3767455"/>
            <a:ext cx="7680960" cy="1198880"/>
          </a:xfrm>
          <a:prstGeom prst="rect">
            <a:avLst/>
          </a:prstGeom>
          <a:noFill/>
        </p:spPr>
        <p:txBody>
          <a:bodyPr wrap="square" rtlCol="0">
            <a:spAutoFit/>
          </a:bodyPr>
          <a:lstStyle/>
          <a:p>
            <a:r>
              <a:rPr lang="en-US" altLang="zh-CN"/>
              <a:t> </a:t>
            </a:r>
            <a:r>
              <a:rPr lang="zh-CN" altLang="en-US">
                <a:solidFill>
                  <a:schemeClr val="tx1"/>
                </a:solidFill>
              </a:rPr>
              <a:t>定义：</a:t>
            </a:r>
            <a:r>
              <a:rPr lang="zh-CN" altLang="en-US">
                <a:sym typeface="+mn-ea"/>
              </a:rPr>
              <a:t>网络通信实体间数据交换过程中需要遵循的规则或约定。</a:t>
            </a:r>
            <a:endParaRPr lang="zh-CN" altLang="en-US">
              <a:solidFill>
                <a:schemeClr val="tx1"/>
              </a:solidFill>
            </a:endParaRPr>
          </a:p>
          <a:p>
            <a:endParaRPr lang="zh-CN" altLang="en-US"/>
          </a:p>
          <a:p>
            <a:r>
              <a:rPr lang="zh-CN" altLang="en-US"/>
              <a:t> </a:t>
            </a:r>
          </a:p>
          <a:p>
            <a:r>
              <a:rPr lang="zh-CN" altLang="en-US">
                <a:solidFill>
                  <a:schemeClr val="tx1"/>
                </a:solidFill>
              </a:rPr>
              <a:t>协议的三要素</a:t>
            </a:r>
          </a:p>
        </p:txBody>
      </p:sp>
      <p:sp>
        <p:nvSpPr>
          <p:cNvPr id="5" name="左大括号 4"/>
          <p:cNvSpPr/>
          <p:nvPr/>
        </p:nvSpPr>
        <p:spPr>
          <a:xfrm>
            <a:off x="5023485" y="3861435"/>
            <a:ext cx="75565" cy="10102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6699250" y="4274820"/>
            <a:ext cx="5520055" cy="2168525"/>
          </a:xfrm>
          <a:prstGeom prst="rect">
            <a:avLst/>
          </a:prstGeom>
          <a:noFill/>
        </p:spPr>
        <p:txBody>
          <a:bodyPr wrap="square" rtlCol="0">
            <a:spAutoFit/>
          </a:bodyPr>
          <a:lstStyle/>
          <a:p>
            <a:pPr fontAlgn="auto">
              <a:lnSpc>
                <a:spcPct val="150000"/>
              </a:lnSpc>
            </a:pPr>
            <a:r>
              <a:rPr lang="zh-CN" altLang="en-US" dirty="0"/>
              <a:t>语法：</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a:t>
            </a:r>
            <a:r>
              <a:rPr lang="zh-CN" altLang="en-US" dirty="0" smtClean="0">
                <a:sym typeface="+mn-ea"/>
              </a:rPr>
              <a:t>的</a:t>
            </a:r>
            <a:r>
              <a:rPr lang="zh-CN" altLang="en-US" dirty="0" smtClean="0">
                <a:solidFill>
                  <a:schemeClr val="accent6"/>
                </a:solidFill>
                <a:sym typeface="+mn-ea"/>
              </a:rPr>
              <a:t>格式</a:t>
            </a:r>
            <a:r>
              <a:rPr lang="zh-CN" altLang="en-US" dirty="0">
                <a:solidFill>
                  <a:schemeClr val="accent6"/>
                </a:solidFill>
                <a:sym typeface="+mn-ea"/>
              </a:rPr>
              <a:t>与</a:t>
            </a:r>
            <a:r>
              <a:rPr lang="zh-CN" altLang="en-US" dirty="0" smtClean="0">
                <a:solidFill>
                  <a:schemeClr val="accent6"/>
                </a:solidFill>
                <a:sym typeface="+mn-ea"/>
              </a:rPr>
              <a:t>结构</a:t>
            </a:r>
            <a:r>
              <a:rPr lang="zh-CN" altLang="en-US" dirty="0" smtClean="0">
                <a:sym typeface="+mn-ea"/>
              </a:rPr>
              <a:t>。</a:t>
            </a:r>
            <a:endParaRPr lang="zh-CN" altLang="en-US" dirty="0"/>
          </a:p>
          <a:p>
            <a:pPr fontAlgn="auto">
              <a:lnSpc>
                <a:spcPct val="150000"/>
              </a:lnSpc>
            </a:pPr>
            <a:r>
              <a:rPr lang="zh-CN" altLang="en-US" dirty="0"/>
              <a:t>语义：</a:t>
            </a:r>
            <a:r>
              <a:rPr lang="zh-CN" altLang="en-US" dirty="0">
                <a:sym typeface="+mn-ea"/>
              </a:rPr>
              <a:t>定义实体之间交换信息中的（</a:t>
            </a:r>
            <a:r>
              <a:rPr lang="zh-CN" altLang="en-US" dirty="0">
                <a:solidFill>
                  <a:schemeClr val="bg2"/>
                </a:solidFill>
                <a:sym typeface="+mn-ea"/>
              </a:rPr>
              <a:t>控制信息</a:t>
            </a:r>
            <a:r>
              <a:rPr lang="zh-CN" altLang="en-US" dirty="0">
                <a:sym typeface="+mn-ea"/>
              </a:rPr>
              <a:t>）。</a:t>
            </a:r>
          </a:p>
          <a:p>
            <a:pPr fontAlgn="auto">
              <a:lnSpc>
                <a:spcPct val="150000"/>
              </a:lnSpc>
            </a:pPr>
            <a:r>
              <a:rPr lang="zh-CN" altLang="en-US" dirty="0"/>
              <a:t>时序：</a:t>
            </a:r>
            <a:r>
              <a:rPr lang="zh-CN" altLang="en-US" dirty="0">
                <a:sym typeface="+mn-ea"/>
              </a:rPr>
              <a:t>定义实体之间交换信息的（</a:t>
            </a:r>
            <a:r>
              <a:rPr lang="zh-CN" altLang="en-US" dirty="0">
                <a:solidFill>
                  <a:schemeClr val="bg2"/>
                </a:solidFill>
                <a:sym typeface="+mn-ea"/>
              </a:rPr>
              <a:t>顺序</a:t>
            </a:r>
            <a:r>
              <a:rPr lang="zh-CN" altLang="en-US" dirty="0">
                <a:sym typeface="+mn-ea"/>
              </a:rPr>
              <a:t>）以及</a:t>
            </a:r>
            <a:r>
              <a:rPr lang="zh-CN" altLang="en-US" dirty="0">
                <a:solidFill>
                  <a:srgbClr val="202020"/>
                </a:solidFill>
                <a:sym typeface="+mn-ea"/>
              </a:rPr>
              <a:t>如何匹</a:t>
            </a:r>
            <a:r>
              <a:rPr lang="zh-CN" altLang="en-US" dirty="0">
                <a:solidFill>
                  <a:schemeClr val="bg2"/>
                </a:solidFill>
                <a:sym typeface="+mn-ea"/>
              </a:rPr>
              <a:t>大幅度</a:t>
            </a:r>
            <a:r>
              <a:rPr lang="zh-CN" altLang="en-US" dirty="0">
                <a:solidFill>
                  <a:srgbClr val="202020"/>
                </a:solidFill>
                <a:sym typeface="+mn-ea"/>
              </a:rPr>
              <a:t>配或适应彼此的</a:t>
            </a:r>
            <a:r>
              <a:rPr lang="zh-CN" altLang="en-US" dirty="0">
                <a:solidFill>
                  <a:srgbClr val="323232"/>
                </a:solidFill>
                <a:sym typeface="+mn-ea"/>
              </a:rPr>
              <a:t>（</a:t>
            </a:r>
            <a:r>
              <a:rPr lang="zh-CN" altLang="en-US" dirty="0">
                <a:solidFill>
                  <a:schemeClr val="bg2"/>
                </a:solidFill>
                <a:sym typeface="+mn-ea"/>
              </a:rPr>
              <a:t>速度</a:t>
            </a:r>
            <a:r>
              <a:rPr lang="zh-CN" altLang="en-US" dirty="0">
                <a:solidFill>
                  <a:srgbClr val="323232"/>
                </a:solidFill>
                <a:sym typeface="+mn-ea"/>
              </a:rPr>
              <a:t>）</a:t>
            </a:r>
            <a:r>
              <a:rPr lang="zh-CN" altLang="en-US" dirty="0">
                <a:sym typeface="+mn-ea"/>
              </a:rPr>
              <a:t>。</a:t>
            </a:r>
            <a:endParaRPr lang="zh-CN" altLang="en-US" dirty="0"/>
          </a:p>
          <a:p>
            <a:pPr fontAlgn="auto">
              <a:lnSpc>
                <a:spcPct val="150000"/>
              </a:lnSpc>
            </a:pPr>
            <a:endParaRPr lang="zh-CN" altLang="en-US" dirty="0"/>
          </a:p>
        </p:txBody>
      </p:sp>
      <p:sp>
        <p:nvSpPr>
          <p:cNvPr id="6" name="左大括号 5"/>
          <p:cNvSpPr/>
          <p:nvPr/>
        </p:nvSpPr>
        <p:spPr>
          <a:xfrm>
            <a:off x="6686550" y="4402455"/>
            <a:ext cx="75565" cy="1437005"/>
          </a:xfrm>
          <a:prstGeom prst="leftBrace">
            <a:avLst>
              <a:gd name="adj1" fmla="val 8333"/>
              <a:gd name="adj2" fmla="val 2624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762" y="352503"/>
            <a:ext cx="1331331" cy="1331331"/>
          </a:xfrm>
          <a:prstGeom prst="rect">
            <a:avLst/>
          </a:prstGeom>
        </p:spPr>
      </p:pic>
    </p:spTree>
    <p:custDataLst>
      <p:tags r:id="rId1"/>
    </p:custDataLst>
    <p:extLst>
      <p:ext uri="{BB962C8B-B14F-4D97-AF65-F5344CB8AC3E}">
        <p14:creationId xmlns:p14="http://schemas.microsoft.com/office/powerpoint/2010/main" val="3875956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703955" y="575945"/>
            <a:ext cx="8709025" cy="4839335"/>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smtClean="0">
                <a:solidFill>
                  <a:schemeClr val="tx1"/>
                </a:solidFill>
              </a:rPr>
              <a:t>：</a:t>
            </a:r>
            <a:r>
              <a:rPr lang="zh-CN" altLang="en-US" sz="2130" dirty="0">
                <a:solidFill>
                  <a:schemeClr val="accent6"/>
                </a:solidFill>
              </a:rPr>
              <a:t>因特尔服务提供商</a:t>
            </a:r>
            <a:endParaRPr lang="zh-CN" altLang="en-US" sz="2130" dirty="0"/>
          </a:p>
          <a:p>
            <a:pPr fontAlgn="auto">
              <a:lnSpc>
                <a:spcPct val="150000"/>
              </a:lnSpc>
            </a:pP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700405" y="217170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3561715" y="57594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5026025" y="3767455"/>
            <a:ext cx="7680960" cy="1198880"/>
          </a:xfrm>
          <a:prstGeom prst="rect">
            <a:avLst/>
          </a:prstGeom>
          <a:noFill/>
        </p:spPr>
        <p:txBody>
          <a:bodyPr wrap="square" rtlCol="0">
            <a:spAutoFit/>
          </a:bodyPr>
          <a:lstStyle/>
          <a:p>
            <a:r>
              <a:rPr lang="en-US" altLang="zh-CN"/>
              <a:t> </a:t>
            </a:r>
            <a:r>
              <a:rPr lang="zh-CN" altLang="en-US">
                <a:solidFill>
                  <a:schemeClr val="tx1"/>
                </a:solidFill>
              </a:rPr>
              <a:t>定义：</a:t>
            </a:r>
            <a:r>
              <a:rPr lang="zh-CN" altLang="en-US">
                <a:sym typeface="+mn-ea"/>
              </a:rPr>
              <a:t>网络通信实体间数据交换过程中需要遵循的规则或约定。</a:t>
            </a:r>
            <a:endParaRPr lang="zh-CN" altLang="en-US">
              <a:solidFill>
                <a:schemeClr val="tx1"/>
              </a:solidFill>
            </a:endParaRPr>
          </a:p>
          <a:p>
            <a:endParaRPr lang="zh-CN" altLang="en-US"/>
          </a:p>
          <a:p>
            <a:r>
              <a:rPr lang="zh-CN" altLang="en-US"/>
              <a:t> </a:t>
            </a:r>
          </a:p>
          <a:p>
            <a:r>
              <a:rPr lang="zh-CN" altLang="en-US">
                <a:solidFill>
                  <a:schemeClr val="tx1"/>
                </a:solidFill>
              </a:rPr>
              <a:t>协议的三要素</a:t>
            </a:r>
          </a:p>
        </p:txBody>
      </p:sp>
      <p:sp>
        <p:nvSpPr>
          <p:cNvPr id="5" name="左大括号 4"/>
          <p:cNvSpPr/>
          <p:nvPr/>
        </p:nvSpPr>
        <p:spPr>
          <a:xfrm>
            <a:off x="5023485" y="3861435"/>
            <a:ext cx="75565" cy="10102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6699250" y="4274820"/>
            <a:ext cx="5520055" cy="2168525"/>
          </a:xfrm>
          <a:prstGeom prst="rect">
            <a:avLst/>
          </a:prstGeom>
          <a:noFill/>
        </p:spPr>
        <p:txBody>
          <a:bodyPr wrap="square" rtlCol="0">
            <a:spAutoFit/>
          </a:bodyPr>
          <a:lstStyle/>
          <a:p>
            <a:pPr fontAlgn="auto">
              <a:lnSpc>
                <a:spcPct val="150000"/>
              </a:lnSpc>
            </a:pPr>
            <a:r>
              <a:rPr lang="zh-CN" altLang="en-US" dirty="0"/>
              <a:t>语法：</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a:t>
            </a:r>
            <a:r>
              <a:rPr lang="zh-CN" altLang="en-US" dirty="0" smtClean="0">
                <a:sym typeface="+mn-ea"/>
              </a:rPr>
              <a:t>的</a:t>
            </a:r>
            <a:r>
              <a:rPr lang="zh-CN" altLang="en-US" dirty="0" smtClean="0">
                <a:solidFill>
                  <a:schemeClr val="accent6"/>
                </a:solidFill>
                <a:sym typeface="+mn-ea"/>
              </a:rPr>
              <a:t>格式</a:t>
            </a:r>
            <a:r>
              <a:rPr lang="zh-CN" altLang="en-US" dirty="0">
                <a:solidFill>
                  <a:schemeClr val="accent6"/>
                </a:solidFill>
                <a:sym typeface="+mn-ea"/>
              </a:rPr>
              <a:t>与</a:t>
            </a:r>
            <a:r>
              <a:rPr lang="zh-CN" altLang="en-US" dirty="0" smtClean="0">
                <a:solidFill>
                  <a:schemeClr val="accent6"/>
                </a:solidFill>
                <a:sym typeface="+mn-ea"/>
              </a:rPr>
              <a:t>结构</a:t>
            </a:r>
            <a:r>
              <a:rPr lang="zh-CN" altLang="en-US" dirty="0" smtClean="0">
                <a:sym typeface="+mn-ea"/>
              </a:rPr>
              <a:t>。</a:t>
            </a:r>
            <a:endParaRPr lang="zh-CN" altLang="en-US" dirty="0"/>
          </a:p>
          <a:p>
            <a:pPr fontAlgn="auto">
              <a:lnSpc>
                <a:spcPct val="150000"/>
              </a:lnSpc>
            </a:pPr>
            <a:r>
              <a:rPr lang="zh-CN" altLang="en-US" dirty="0"/>
              <a:t>语义：</a:t>
            </a:r>
            <a:r>
              <a:rPr lang="zh-CN" altLang="en-US" dirty="0">
                <a:sym typeface="+mn-ea"/>
              </a:rPr>
              <a:t>定义实体之间交换信息中</a:t>
            </a:r>
            <a:r>
              <a:rPr lang="zh-CN" altLang="en-US" dirty="0" smtClean="0">
                <a:sym typeface="+mn-ea"/>
              </a:rPr>
              <a:t>的</a:t>
            </a:r>
            <a:r>
              <a:rPr lang="zh-CN" altLang="en-US" dirty="0" smtClean="0">
                <a:solidFill>
                  <a:schemeClr val="accent6"/>
                </a:solidFill>
                <a:sym typeface="+mn-ea"/>
              </a:rPr>
              <a:t>控制信息</a:t>
            </a:r>
            <a:r>
              <a:rPr lang="zh-CN" altLang="en-US" dirty="0" smtClean="0">
                <a:sym typeface="+mn-ea"/>
              </a:rPr>
              <a:t>。</a:t>
            </a:r>
            <a:endParaRPr lang="zh-CN" altLang="en-US" dirty="0">
              <a:sym typeface="+mn-ea"/>
            </a:endParaRPr>
          </a:p>
          <a:p>
            <a:pPr fontAlgn="auto">
              <a:lnSpc>
                <a:spcPct val="150000"/>
              </a:lnSpc>
            </a:pPr>
            <a:r>
              <a:rPr lang="zh-CN" altLang="en-US" dirty="0"/>
              <a:t>时序：</a:t>
            </a:r>
            <a:r>
              <a:rPr lang="zh-CN" altLang="en-US" dirty="0">
                <a:sym typeface="+mn-ea"/>
              </a:rPr>
              <a:t>定义实体之间交换信息的（</a:t>
            </a:r>
            <a:r>
              <a:rPr lang="zh-CN" altLang="en-US" dirty="0">
                <a:solidFill>
                  <a:schemeClr val="bg2"/>
                </a:solidFill>
                <a:sym typeface="+mn-ea"/>
              </a:rPr>
              <a:t>顺序</a:t>
            </a:r>
            <a:r>
              <a:rPr lang="zh-CN" altLang="en-US" dirty="0">
                <a:sym typeface="+mn-ea"/>
              </a:rPr>
              <a:t>）以及</a:t>
            </a:r>
            <a:r>
              <a:rPr lang="zh-CN" altLang="en-US" dirty="0">
                <a:solidFill>
                  <a:srgbClr val="202020"/>
                </a:solidFill>
                <a:sym typeface="+mn-ea"/>
              </a:rPr>
              <a:t>如何匹</a:t>
            </a:r>
            <a:r>
              <a:rPr lang="zh-CN" altLang="en-US" dirty="0">
                <a:solidFill>
                  <a:schemeClr val="bg2"/>
                </a:solidFill>
                <a:sym typeface="+mn-ea"/>
              </a:rPr>
              <a:t>大幅度</a:t>
            </a:r>
            <a:r>
              <a:rPr lang="zh-CN" altLang="en-US" dirty="0">
                <a:solidFill>
                  <a:srgbClr val="202020"/>
                </a:solidFill>
                <a:sym typeface="+mn-ea"/>
              </a:rPr>
              <a:t>配或适应彼此的</a:t>
            </a:r>
            <a:r>
              <a:rPr lang="zh-CN" altLang="en-US" dirty="0">
                <a:solidFill>
                  <a:srgbClr val="323232"/>
                </a:solidFill>
                <a:sym typeface="+mn-ea"/>
              </a:rPr>
              <a:t>（</a:t>
            </a:r>
            <a:r>
              <a:rPr lang="zh-CN" altLang="en-US" dirty="0">
                <a:solidFill>
                  <a:schemeClr val="bg2"/>
                </a:solidFill>
                <a:sym typeface="+mn-ea"/>
              </a:rPr>
              <a:t>速度</a:t>
            </a:r>
            <a:r>
              <a:rPr lang="zh-CN" altLang="en-US" dirty="0">
                <a:solidFill>
                  <a:srgbClr val="323232"/>
                </a:solidFill>
                <a:sym typeface="+mn-ea"/>
              </a:rPr>
              <a:t>）</a:t>
            </a:r>
            <a:r>
              <a:rPr lang="zh-CN" altLang="en-US" dirty="0">
                <a:sym typeface="+mn-ea"/>
              </a:rPr>
              <a:t>。</a:t>
            </a:r>
            <a:endParaRPr lang="zh-CN" altLang="en-US" dirty="0"/>
          </a:p>
          <a:p>
            <a:pPr fontAlgn="auto">
              <a:lnSpc>
                <a:spcPct val="150000"/>
              </a:lnSpc>
            </a:pPr>
            <a:endParaRPr lang="zh-CN" altLang="en-US" dirty="0"/>
          </a:p>
        </p:txBody>
      </p:sp>
      <p:sp>
        <p:nvSpPr>
          <p:cNvPr id="6" name="左大括号 5"/>
          <p:cNvSpPr/>
          <p:nvPr/>
        </p:nvSpPr>
        <p:spPr>
          <a:xfrm>
            <a:off x="6686550" y="4402455"/>
            <a:ext cx="75565" cy="1437005"/>
          </a:xfrm>
          <a:prstGeom prst="leftBrace">
            <a:avLst>
              <a:gd name="adj1" fmla="val 8333"/>
              <a:gd name="adj2" fmla="val 2624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703955" y="575945"/>
            <a:ext cx="8709025" cy="4839335"/>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smtClean="0">
                <a:solidFill>
                  <a:schemeClr val="tx1"/>
                </a:solidFill>
              </a:rPr>
              <a:t>：</a:t>
            </a:r>
            <a:r>
              <a:rPr lang="zh-CN" altLang="en-US" sz="2130" dirty="0">
                <a:solidFill>
                  <a:schemeClr val="accent6"/>
                </a:solidFill>
              </a:rPr>
              <a:t>因特尔服务提供商</a:t>
            </a:r>
            <a:endParaRPr lang="zh-CN" altLang="en-US" sz="2130" dirty="0"/>
          </a:p>
          <a:p>
            <a:pPr fontAlgn="auto">
              <a:lnSpc>
                <a:spcPct val="150000"/>
              </a:lnSpc>
            </a:pP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700405" y="217170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3561715" y="57594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5026025" y="3767455"/>
            <a:ext cx="7680960" cy="1198880"/>
          </a:xfrm>
          <a:prstGeom prst="rect">
            <a:avLst/>
          </a:prstGeom>
          <a:noFill/>
        </p:spPr>
        <p:txBody>
          <a:bodyPr wrap="square" rtlCol="0">
            <a:spAutoFit/>
          </a:bodyPr>
          <a:lstStyle/>
          <a:p>
            <a:r>
              <a:rPr lang="en-US" altLang="zh-CN"/>
              <a:t> </a:t>
            </a:r>
            <a:r>
              <a:rPr lang="zh-CN" altLang="en-US">
                <a:solidFill>
                  <a:schemeClr val="tx1"/>
                </a:solidFill>
              </a:rPr>
              <a:t>定义：</a:t>
            </a:r>
            <a:r>
              <a:rPr lang="zh-CN" altLang="en-US">
                <a:sym typeface="+mn-ea"/>
              </a:rPr>
              <a:t>网络通信实体间数据交换过程中需要遵循的规则或约定。</a:t>
            </a:r>
            <a:endParaRPr lang="zh-CN" altLang="en-US">
              <a:solidFill>
                <a:schemeClr val="tx1"/>
              </a:solidFill>
            </a:endParaRPr>
          </a:p>
          <a:p>
            <a:endParaRPr lang="zh-CN" altLang="en-US"/>
          </a:p>
          <a:p>
            <a:r>
              <a:rPr lang="zh-CN" altLang="en-US"/>
              <a:t> </a:t>
            </a:r>
          </a:p>
          <a:p>
            <a:r>
              <a:rPr lang="zh-CN" altLang="en-US">
                <a:solidFill>
                  <a:schemeClr val="tx1"/>
                </a:solidFill>
              </a:rPr>
              <a:t>协议的三要素</a:t>
            </a:r>
          </a:p>
        </p:txBody>
      </p:sp>
      <p:sp>
        <p:nvSpPr>
          <p:cNvPr id="5" name="左大括号 4"/>
          <p:cNvSpPr/>
          <p:nvPr/>
        </p:nvSpPr>
        <p:spPr>
          <a:xfrm>
            <a:off x="5023485" y="3861435"/>
            <a:ext cx="75565" cy="10102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6699250" y="4274820"/>
            <a:ext cx="5520055" cy="2168525"/>
          </a:xfrm>
          <a:prstGeom prst="rect">
            <a:avLst/>
          </a:prstGeom>
          <a:noFill/>
        </p:spPr>
        <p:txBody>
          <a:bodyPr wrap="square" rtlCol="0">
            <a:spAutoFit/>
          </a:bodyPr>
          <a:lstStyle/>
          <a:p>
            <a:pPr fontAlgn="auto">
              <a:lnSpc>
                <a:spcPct val="150000"/>
              </a:lnSpc>
            </a:pPr>
            <a:r>
              <a:rPr lang="zh-CN" altLang="en-US" dirty="0"/>
              <a:t>语法：</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a:t>
            </a:r>
            <a:r>
              <a:rPr lang="zh-CN" altLang="en-US" dirty="0" smtClean="0">
                <a:sym typeface="+mn-ea"/>
              </a:rPr>
              <a:t>的</a:t>
            </a:r>
            <a:r>
              <a:rPr lang="zh-CN" altLang="en-US" dirty="0" smtClean="0">
                <a:solidFill>
                  <a:schemeClr val="accent6"/>
                </a:solidFill>
                <a:sym typeface="+mn-ea"/>
              </a:rPr>
              <a:t>格式</a:t>
            </a:r>
            <a:r>
              <a:rPr lang="zh-CN" altLang="en-US" dirty="0">
                <a:solidFill>
                  <a:schemeClr val="accent6"/>
                </a:solidFill>
                <a:sym typeface="+mn-ea"/>
              </a:rPr>
              <a:t>与</a:t>
            </a:r>
            <a:r>
              <a:rPr lang="zh-CN" altLang="en-US" dirty="0" smtClean="0">
                <a:solidFill>
                  <a:schemeClr val="accent6"/>
                </a:solidFill>
                <a:sym typeface="+mn-ea"/>
              </a:rPr>
              <a:t>结构</a:t>
            </a:r>
            <a:r>
              <a:rPr lang="zh-CN" altLang="en-US" dirty="0" smtClean="0">
                <a:sym typeface="+mn-ea"/>
              </a:rPr>
              <a:t>。</a:t>
            </a:r>
            <a:endParaRPr lang="zh-CN" altLang="en-US" dirty="0"/>
          </a:p>
          <a:p>
            <a:pPr fontAlgn="auto">
              <a:lnSpc>
                <a:spcPct val="150000"/>
              </a:lnSpc>
            </a:pPr>
            <a:r>
              <a:rPr lang="zh-CN" altLang="en-US" dirty="0"/>
              <a:t>语义：</a:t>
            </a:r>
            <a:r>
              <a:rPr lang="zh-CN" altLang="en-US" dirty="0">
                <a:sym typeface="+mn-ea"/>
              </a:rPr>
              <a:t>定义实体之间交换信息中</a:t>
            </a:r>
            <a:r>
              <a:rPr lang="zh-CN" altLang="en-US" dirty="0" smtClean="0">
                <a:sym typeface="+mn-ea"/>
              </a:rPr>
              <a:t>的</a:t>
            </a:r>
            <a:r>
              <a:rPr lang="zh-CN" altLang="en-US" dirty="0" smtClean="0">
                <a:solidFill>
                  <a:schemeClr val="accent6"/>
                </a:solidFill>
                <a:sym typeface="+mn-ea"/>
              </a:rPr>
              <a:t>控制信息</a:t>
            </a:r>
            <a:r>
              <a:rPr lang="zh-CN" altLang="en-US" dirty="0" smtClean="0">
                <a:sym typeface="+mn-ea"/>
              </a:rPr>
              <a:t>。</a:t>
            </a:r>
            <a:endParaRPr lang="zh-CN" altLang="en-US" dirty="0">
              <a:sym typeface="+mn-ea"/>
            </a:endParaRPr>
          </a:p>
          <a:p>
            <a:pPr fontAlgn="auto">
              <a:lnSpc>
                <a:spcPct val="150000"/>
              </a:lnSpc>
            </a:pPr>
            <a:r>
              <a:rPr lang="zh-CN" altLang="en-US" dirty="0"/>
              <a:t>时序：</a:t>
            </a:r>
            <a:r>
              <a:rPr lang="zh-CN" altLang="en-US" dirty="0">
                <a:sym typeface="+mn-ea"/>
              </a:rPr>
              <a:t>定义实体之间交换信息</a:t>
            </a:r>
            <a:r>
              <a:rPr lang="zh-CN" altLang="en-US" dirty="0" smtClean="0">
                <a:sym typeface="+mn-ea"/>
              </a:rPr>
              <a:t>的</a:t>
            </a:r>
            <a:r>
              <a:rPr lang="zh-CN" altLang="en-US" dirty="0" smtClean="0">
                <a:solidFill>
                  <a:schemeClr val="accent6"/>
                </a:solidFill>
                <a:sym typeface="+mn-ea"/>
              </a:rPr>
              <a:t>顺序</a:t>
            </a:r>
            <a:r>
              <a:rPr lang="zh-CN" altLang="en-US" dirty="0" smtClean="0">
                <a:sym typeface="+mn-ea"/>
              </a:rPr>
              <a:t>以及</a:t>
            </a:r>
            <a:r>
              <a:rPr lang="zh-CN" altLang="en-US" dirty="0">
                <a:solidFill>
                  <a:srgbClr val="202020"/>
                </a:solidFill>
                <a:sym typeface="+mn-ea"/>
              </a:rPr>
              <a:t>如何匹</a:t>
            </a:r>
            <a:r>
              <a:rPr lang="zh-CN" altLang="en-US" dirty="0">
                <a:solidFill>
                  <a:schemeClr val="bg2"/>
                </a:solidFill>
                <a:sym typeface="+mn-ea"/>
              </a:rPr>
              <a:t>大幅度</a:t>
            </a:r>
            <a:r>
              <a:rPr lang="zh-CN" altLang="en-US" dirty="0">
                <a:solidFill>
                  <a:srgbClr val="202020"/>
                </a:solidFill>
                <a:sym typeface="+mn-ea"/>
              </a:rPr>
              <a:t>配或适应彼此的</a:t>
            </a:r>
            <a:r>
              <a:rPr lang="zh-CN" altLang="en-US" dirty="0">
                <a:solidFill>
                  <a:srgbClr val="323232"/>
                </a:solidFill>
                <a:sym typeface="+mn-ea"/>
              </a:rPr>
              <a:t>（</a:t>
            </a:r>
            <a:r>
              <a:rPr lang="zh-CN" altLang="en-US" dirty="0">
                <a:solidFill>
                  <a:schemeClr val="bg2"/>
                </a:solidFill>
                <a:sym typeface="+mn-ea"/>
              </a:rPr>
              <a:t>速度</a:t>
            </a:r>
            <a:r>
              <a:rPr lang="zh-CN" altLang="en-US" dirty="0">
                <a:solidFill>
                  <a:srgbClr val="323232"/>
                </a:solidFill>
                <a:sym typeface="+mn-ea"/>
              </a:rPr>
              <a:t>）</a:t>
            </a:r>
            <a:r>
              <a:rPr lang="zh-CN" altLang="en-US" dirty="0">
                <a:sym typeface="+mn-ea"/>
              </a:rPr>
              <a:t>。</a:t>
            </a:r>
            <a:endParaRPr lang="zh-CN" altLang="en-US" dirty="0"/>
          </a:p>
          <a:p>
            <a:pPr fontAlgn="auto">
              <a:lnSpc>
                <a:spcPct val="150000"/>
              </a:lnSpc>
            </a:pPr>
            <a:endParaRPr lang="zh-CN" altLang="en-US" dirty="0"/>
          </a:p>
        </p:txBody>
      </p:sp>
      <p:sp>
        <p:nvSpPr>
          <p:cNvPr id="6" name="左大括号 5"/>
          <p:cNvSpPr/>
          <p:nvPr/>
        </p:nvSpPr>
        <p:spPr>
          <a:xfrm>
            <a:off x="6686550" y="4402455"/>
            <a:ext cx="75565" cy="1437005"/>
          </a:xfrm>
          <a:prstGeom prst="leftBrace">
            <a:avLst>
              <a:gd name="adj1" fmla="val 8333"/>
              <a:gd name="adj2" fmla="val 2624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文本框 1"/>
          <p:cNvSpPr txBox="1"/>
          <p:nvPr/>
        </p:nvSpPr>
        <p:spPr>
          <a:xfrm>
            <a:off x="3703955" y="575945"/>
            <a:ext cx="8709025" cy="4839335"/>
          </a:xfrm>
          <a:prstGeom prst="rect">
            <a:avLst/>
          </a:prstGeom>
          <a:noFill/>
        </p:spPr>
        <p:txBody>
          <a:bodyPr wrap="square" rtlCol="0">
            <a:spAutoFit/>
          </a:bodyPr>
          <a:lstStyle/>
          <a:p>
            <a:pPr fontAlgn="auto">
              <a:lnSpc>
                <a:spcPct val="150000"/>
              </a:lnSpc>
            </a:pPr>
            <a:r>
              <a:rPr lang="zh-CN" altLang="en-US" sz="2130" dirty="0">
                <a:solidFill>
                  <a:schemeClr val="tx1"/>
                </a:solidFill>
              </a:rPr>
              <a:t>计算机网络的起源：</a:t>
            </a:r>
            <a:r>
              <a:rPr lang="zh-CN" altLang="en-US" sz="2125" dirty="0">
                <a:sym typeface="+mn-ea"/>
              </a:rPr>
              <a:t>计算机网络是</a:t>
            </a:r>
            <a:r>
              <a:rPr lang="zh-CN" altLang="en-US" sz="2125" dirty="0">
                <a:solidFill>
                  <a:schemeClr val="tx1"/>
                </a:solidFill>
                <a:sym typeface="+mn-ea"/>
              </a:rPr>
              <a:t>计算机技术</a:t>
            </a:r>
            <a:r>
              <a:rPr lang="zh-CN" altLang="en-US" sz="2125" dirty="0" smtClean="0">
                <a:sym typeface="+mn-ea"/>
              </a:rPr>
              <a:t>与</a:t>
            </a:r>
            <a:r>
              <a:rPr lang="zh-CN" altLang="en-US" sz="2125" dirty="0" smtClean="0">
                <a:solidFill>
                  <a:schemeClr val="accent6"/>
                </a:solidFill>
                <a:sym typeface="+mn-ea"/>
              </a:rPr>
              <a:t>通信</a:t>
            </a:r>
            <a:r>
              <a:rPr lang="zh-CN" altLang="en-US" sz="2125" dirty="0" smtClean="0">
                <a:solidFill>
                  <a:schemeClr val="tx1"/>
                </a:solidFill>
                <a:sym typeface="+mn-ea"/>
              </a:rPr>
              <a:t>技术</a:t>
            </a:r>
            <a:r>
              <a:rPr lang="zh-CN" altLang="en-US" sz="2125" dirty="0">
                <a:sym typeface="+mn-ea"/>
              </a:rPr>
              <a:t>相互融合的产物</a:t>
            </a:r>
            <a:endParaRPr lang="zh-CN" altLang="en-US" sz="2130" dirty="0">
              <a:solidFill>
                <a:schemeClr val="tx1"/>
              </a:solidFill>
            </a:endParaRPr>
          </a:p>
          <a:p>
            <a:pPr fontAlgn="auto">
              <a:lnSpc>
                <a:spcPct val="150000"/>
              </a:lnSpc>
            </a:pPr>
            <a:r>
              <a:rPr lang="zh-CN" altLang="en-US" sz="2130" dirty="0">
                <a:solidFill>
                  <a:schemeClr val="tx1"/>
                </a:solidFill>
              </a:rPr>
              <a:t>计算机网络的定义</a:t>
            </a:r>
            <a:r>
              <a:rPr lang="zh-CN" altLang="en-US" sz="2130" dirty="0" smtClean="0">
                <a:solidFill>
                  <a:schemeClr val="tx1"/>
                </a:solidFill>
              </a:rPr>
              <a:t>：</a:t>
            </a:r>
            <a:r>
              <a:rPr lang="zh-CN" altLang="en-US" sz="2130" dirty="0" smtClean="0">
                <a:solidFill>
                  <a:schemeClr val="accent6"/>
                </a:solidFill>
              </a:rPr>
              <a:t>互连</a:t>
            </a:r>
            <a:r>
              <a:rPr lang="zh-CN" altLang="en-US" sz="2130" dirty="0" smtClean="0">
                <a:solidFill>
                  <a:schemeClr val="tx1"/>
                </a:solidFill>
              </a:rPr>
              <a:t>、</a:t>
            </a:r>
            <a:r>
              <a:rPr lang="zh-CN" altLang="en-US" sz="2130" dirty="0" smtClean="0">
                <a:solidFill>
                  <a:schemeClr val="accent6"/>
                </a:solidFill>
              </a:rPr>
              <a:t>自治</a:t>
            </a:r>
            <a:r>
              <a:rPr lang="zh-CN" altLang="en-US" sz="2130" dirty="0" smtClean="0">
                <a:solidFill>
                  <a:schemeClr val="tx1"/>
                </a:solidFill>
              </a:rPr>
              <a:t>的</a:t>
            </a:r>
            <a:r>
              <a:rPr lang="zh-CN" altLang="en-US" sz="2130" dirty="0">
                <a:solidFill>
                  <a:schemeClr val="tx1"/>
                </a:solidFill>
              </a:rPr>
              <a:t>计算机的集合</a:t>
            </a:r>
            <a:endParaRPr lang="zh-CN" altLang="en-US" sz="2130" dirty="0"/>
          </a:p>
          <a:p>
            <a:pPr marL="0" indent="0" fontAlgn="auto">
              <a:lnSpc>
                <a:spcPct val="150000"/>
              </a:lnSpc>
              <a:buNone/>
            </a:pPr>
            <a:r>
              <a:rPr lang="zh-CN" altLang="en-US" sz="2130" dirty="0">
                <a:sym typeface="+mn-ea"/>
              </a:rPr>
              <a:t>互联网与因特网</a:t>
            </a:r>
            <a:r>
              <a:rPr lang="zh-CN" altLang="en-US" sz="2130" dirty="0" smtClean="0">
                <a:sym typeface="+mn-ea"/>
              </a:rPr>
              <a:t>：</a:t>
            </a:r>
            <a:r>
              <a:rPr lang="zh-CN" altLang="en-US" sz="2130" dirty="0" smtClean="0">
                <a:solidFill>
                  <a:schemeClr val="accent6"/>
                </a:solidFill>
                <a:sym typeface="+mn-ea"/>
              </a:rPr>
              <a:t>互联网</a:t>
            </a:r>
            <a:r>
              <a:rPr lang="zh-CN" altLang="en-US" sz="2125" dirty="0" smtClean="0">
                <a:sym typeface="+mn-ea"/>
              </a:rPr>
              <a:t>泛指</a:t>
            </a:r>
            <a:r>
              <a:rPr lang="zh-CN" altLang="en-US" sz="2125" dirty="0">
                <a:sym typeface="+mn-ea"/>
              </a:rPr>
              <a:t>由多个计算机网络互连而成的</a:t>
            </a:r>
            <a:r>
              <a:rPr lang="zh-CN" altLang="en-US" sz="2125" dirty="0" smtClean="0">
                <a:sym typeface="+mn-ea"/>
              </a:rPr>
              <a:t>网络</a:t>
            </a:r>
            <a:endParaRPr lang="en-US" altLang="zh-CN" sz="2125" dirty="0" smtClean="0">
              <a:sym typeface="+mn-ea"/>
            </a:endParaRPr>
          </a:p>
          <a:p>
            <a:pPr marL="0" indent="0" fontAlgn="auto">
              <a:lnSpc>
                <a:spcPct val="150000"/>
              </a:lnSpc>
              <a:buNone/>
            </a:pPr>
            <a:r>
              <a:rPr lang="zh-CN" altLang="en-US" sz="2125" dirty="0" smtClean="0">
                <a:solidFill>
                  <a:schemeClr val="accent6"/>
                </a:solidFill>
                <a:sym typeface="+mn-ea"/>
              </a:rPr>
              <a:t>因特网</a:t>
            </a:r>
            <a:r>
              <a:rPr lang="zh-CN" altLang="en-US" sz="2125" dirty="0" smtClean="0">
                <a:sym typeface="+mn-ea"/>
              </a:rPr>
              <a:t>：</a:t>
            </a:r>
            <a:r>
              <a:rPr lang="zh-CN" altLang="en-US" sz="2125" dirty="0">
                <a:sym typeface="+mn-ea"/>
              </a:rPr>
              <a:t>它指当前全球最大的、应用最广泛的计算机网络</a:t>
            </a:r>
            <a:endParaRPr lang="zh-CN" altLang="en-US" sz="2130" dirty="0"/>
          </a:p>
          <a:p>
            <a:pPr fontAlgn="auto">
              <a:lnSpc>
                <a:spcPct val="150000"/>
              </a:lnSpc>
            </a:pPr>
            <a:r>
              <a:rPr lang="en-US" altLang="zh-CN" sz="2130" dirty="0">
                <a:solidFill>
                  <a:schemeClr val="tx1"/>
                </a:solidFill>
              </a:rPr>
              <a:t>ISP</a:t>
            </a:r>
            <a:r>
              <a:rPr lang="zh-CN" altLang="en-US" sz="2130" dirty="0" smtClean="0">
                <a:solidFill>
                  <a:schemeClr val="tx1"/>
                </a:solidFill>
              </a:rPr>
              <a:t>：</a:t>
            </a:r>
            <a:r>
              <a:rPr lang="zh-CN" altLang="en-US" sz="2130" dirty="0">
                <a:solidFill>
                  <a:schemeClr val="accent6"/>
                </a:solidFill>
              </a:rPr>
              <a:t>因特尔服务提供商</a:t>
            </a:r>
            <a:endParaRPr lang="zh-CN" altLang="en-US" sz="2130" dirty="0"/>
          </a:p>
          <a:p>
            <a:pPr fontAlgn="auto">
              <a:lnSpc>
                <a:spcPct val="150000"/>
              </a:lnSpc>
            </a:pPr>
            <a:endParaRPr lang="zh-CN" altLang="en-US" sz="2130" dirty="0"/>
          </a:p>
          <a:p>
            <a:pPr fontAlgn="auto">
              <a:lnSpc>
                <a:spcPct val="150000"/>
              </a:lnSpc>
            </a:pPr>
            <a:r>
              <a:rPr lang="zh-CN" altLang="en-US" sz="2130" dirty="0"/>
              <a:t>网络协议</a:t>
            </a:r>
            <a:endParaRPr lang="zh-CN" altLang="en-US" dirty="0"/>
          </a:p>
          <a:p>
            <a:pPr fontAlgn="auto">
              <a:lnSpc>
                <a:spcPct val="150000"/>
              </a:lnSpc>
            </a:pPr>
            <a:endParaRPr lang="zh-CN" altLang="en-US" sz="2130" dirty="0"/>
          </a:p>
          <a:p>
            <a:endParaRPr lang="en-US" altLang="zh-CN" sz="2130" dirty="0"/>
          </a:p>
        </p:txBody>
      </p:sp>
      <p:sp>
        <p:nvSpPr>
          <p:cNvPr id="3" name="文本框 2"/>
          <p:cNvSpPr txBox="1"/>
          <p:nvPr/>
        </p:nvSpPr>
        <p:spPr>
          <a:xfrm>
            <a:off x="700405" y="2171700"/>
            <a:ext cx="4101465" cy="419100"/>
          </a:xfrm>
          <a:prstGeom prst="rect">
            <a:avLst/>
          </a:prstGeom>
          <a:noFill/>
        </p:spPr>
        <p:txBody>
          <a:bodyPr wrap="square" rtlCol="0">
            <a:spAutoFit/>
          </a:bodyPr>
          <a:lstStyle/>
          <a:p>
            <a:r>
              <a:rPr lang="zh-CN" altLang="en-US" sz="2130"/>
              <a:t>计算机网络的基本概念</a:t>
            </a:r>
          </a:p>
        </p:txBody>
      </p:sp>
      <p:sp>
        <p:nvSpPr>
          <p:cNvPr id="4" name="左大括号 3"/>
          <p:cNvSpPr/>
          <p:nvPr/>
        </p:nvSpPr>
        <p:spPr>
          <a:xfrm>
            <a:off x="3561715" y="575945"/>
            <a:ext cx="142240" cy="369887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p:cNvSpPr txBox="1"/>
          <p:nvPr/>
        </p:nvSpPr>
        <p:spPr>
          <a:xfrm>
            <a:off x="5026025" y="3767455"/>
            <a:ext cx="7680960" cy="1198880"/>
          </a:xfrm>
          <a:prstGeom prst="rect">
            <a:avLst/>
          </a:prstGeom>
          <a:noFill/>
        </p:spPr>
        <p:txBody>
          <a:bodyPr wrap="square" rtlCol="0">
            <a:spAutoFit/>
          </a:bodyPr>
          <a:lstStyle/>
          <a:p>
            <a:r>
              <a:rPr lang="en-US" altLang="zh-CN"/>
              <a:t> </a:t>
            </a:r>
            <a:r>
              <a:rPr lang="zh-CN" altLang="en-US">
                <a:solidFill>
                  <a:schemeClr val="tx1"/>
                </a:solidFill>
              </a:rPr>
              <a:t>定义：</a:t>
            </a:r>
            <a:r>
              <a:rPr lang="zh-CN" altLang="en-US">
                <a:sym typeface="+mn-ea"/>
              </a:rPr>
              <a:t>网络通信实体间数据交换过程中需要遵循的规则或约定。</a:t>
            </a:r>
            <a:endParaRPr lang="zh-CN" altLang="en-US">
              <a:solidFill>
                <a:schemeClr val="tx1"/>
              </a:solidFill>
            </a:endParaRPr>
          </a:p>
          <a:p>
            <a:endParaRPr lang="zh-CN" altLang="en-US"/>
          </a:p>
          <a:p>
            <a:r>
              <a:rPr lang="zh-CN" altLang="en-US"/>
              <a:t> </a:t>
            </a:r>
          </a:p>
          <a:p>
            <a:r>
              <a:rPr lang="zh-CN" altLang="en-US">
                <a:solidFill>
                  <a:schemeClr val="tx1"/>
                </a:solidFill>
              </a:rPr>
              <a:t>协议的三要素</a:t>
            </a:r>
          </a:p>
        </p:txBody>
      </p:sp>
      <p:sp>
        <p:nvSpPr>
          <p:cNvPr id="5" name="左大括号 4"/>
          <p:cNvSpPr/>
          <p:nvPr/>
        </p:nvSpPr>
        <p:spPr>
          <a:xfrm>
            <a:off x="5023485" y="3861435"/>
            <a:ext cx="75565" cy="101028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文本框 12"/>
          <p:cNvSpPr txBox="1"/>
          <p:nvPr/>
        </p:nvSpPr>
        <p:spPr>
          <a:xfrm>
            <a:off x="6699250" y="4274820"/>
            <a:ext cx="5520055" cy="2168525"/>
          </a:xfrm>
          <a:prstGeom prst="rect">
            <a:avLst/>
          </a:prstGeom>
          <a:noFill/>
        </p:spPr>
        <p:txBody>
          <a:bodyPr wrap="square" rtlCol="0">
            <a:spAutoFit/>
          </a:bodyPr>
          <a:lstStyle/>
          <a:p>
            <a:pPr fontAlgn="auto">
              <a:lnSpc>
                <a:spcPct val="150000"/>
              </a:lnSpc>
            </a:pPr>
            <a:r>
              <a:rPr lang="zh-CN" altLang="en-US" dirty="0"/>
              <a:t>语法：</a:t>
            </a:r>
            <a:r>
              <a:rPr lang="zh-CN" dirty="0">
                <a:solidFill>
                  <a:srgbClr val="202020"/>
                </a:solidFill>
                <a:latin typeface="+mn-ea"/>
                <a:cs typeface="方正清刻本悦宋简体" panose="02000000000000000000" charset="-122"/>
                <a:sym typeface="+mn-ea"/>
              </a:rPr>
              <a:t>定义</a:t>
            </a:r>
            <a:r>
              <a:rPr lang="zh-CN" altLang="en-US" dirty="0">
                <a:sym typeface="+mn-ea"/>
              </a:rPr>
              <a:t>实体之间交换信息</a:t>
            </a:r>
            <a:r>
              <a:rPr lang="zh-CN" altLang="en-US" dirty="0" smtClean="0">
                <a:sym typeface="+mn-ea"/>
              </a:rPr>
              <a:t>的</a:t>
            </a:r>
            <a:r>
              <a:rPr lang="zh-CN" altLang="en-US" dirty="0" smtClean="0">
                <a:solidFill>
                  <a:schemeClr val="accent6"/>
                </a:solidFill>
                <a:sym typeface="+mn-ea"/>
              </a:rPr>
              <a:t>格式</a:t>
            </a:r>
            <a:r>
              <a:rPr lang="zh-CN" altLang="en-US" dirty="0">
                <a:solidFill>
                  <a:schemeClr val="accent6"/>
                </a:solidFill>
                <a:sym typeface="+mn-ea"/>
              </a:rPr>
              <a:t>与</a:t>
            </a:r>
            <a:r>
              <a:rPr lang="zh-CN" altLang="en-US" dirty="0" smtClean="0">
                <a:solidFill>
                  <a:schemeClr val="accent6"/>
                </a:solidFill>
                <a:sym typeface="+mn-ea"/>
              </a:rPr>
              <a:t>结构</a:t>
            </a:r>
            <a:r>
              <a:rPr lang="zh-CN" altLang="en-US" dirty="0" smtClean="0">
                <a:sym typeface="+mn-ea"/>
              </a:rPr>
              <a:t>。</a:t>
            </a:r>
            <a:endParaRPr lang="zh-CN" altLang="en-US" dirty="0"/>
          </a:p>
          <a:p>
            <a:pPr fontAlgn="auto">
              <a:lnSpc>
                <a:spcPct val="150000"/>
              </a:lnSpc>
            </a:pPr>
            <a:r>
              <a:rPr lang="zh-CN" altLang="en-US" dirty="0"/>
              <a:t>语义：</a:t>
            </a:r>
            <a:r>
              <a:rPr lang="zh-CN" altLang="en-US" dirty="0">
                <a:sym typeface="+mn-ea"/>
              </a:rPr>
              <a:t>定义实体之间交换信息中</a:t>
            </a:r>
            <a:r>
              <a:rPr lang="zh-CN" altLang="en-US" dirty="0" smtClean="0">
                <a:sym typeface="+mn-ea"/>
              </a:rPr>
              <a:t>的</a:t>
            </a:r>
            <a:r>
              <a:rPr lang="zh-CN" altLang="en-US" dirty="0" smtClean="0">
                <a:solidFill>
                  <a:schemeClr val="accent6"/>
                </a:solidFill>
                <a:sym typeface="+mn-ea"/>
              </a:rPr>
              <a:t>控制信息</a:t>
            </a:r>
            <a:r>
              <a:rPr lang="zh-CN" altLang="en-US" dirty="0" smtClean="0">
                <a:sym typeface="+mn-ea"/>
              </a:rPr>
              <a:t>。</a:t>
            </a:r>
            <a:endParaRPr lang="zh-CN" altLang="en-US" dirty="0">
              <a:sym typeface="+mn-ea"/>
            </a:endParaRPr>
          </a:p>
          <a:p>
            <a:pPr fontAlgn="auto">
              <a:lnSpc>
                <a:spcPct val="150000"/>
              </a:lnSpc>
            </a:pPr>
            <a:r>
              <a:rPr lang="zh-CN" altLang="en-US" dirty="0"/>
              <a:t>时序：</a:t>
            </a:r>
            <a:r>
              <a:rPr lang="zh-CN" altLang="en-US" dirty="0">
                <a:sym typeface="+mn-ea"/>
              </a:rPr>
              <a:t>定义实体之间交换信息</a:t>
            </a:r>
            <a:r>
              <a:rPr lang="zh-CN" altLang="en-US" dirty="0" smtClean="0">
                <a:sym typeface="+mn-ea"/>
              </a:rPr>
              <a:t>的</a:t>
            </a:r>
            <a:r>
              <a:rPr lang="zh-CN" altLang="en-US" dirty="0" smtClean="0">
                <a:solidFill>
                  <a:schemeClr val="accent6"/>
                </a:solidFill>
                <a:sym typeface="+mn-ea"/>
              </a:rPr>
              <a:t>顺序</a:t>
            </a:r>
            <a:r>
              <a:rPr lang="zh-CN" altLang="en-US" dirty="0" smtClean="0">
                <a:sym typeface="+mn-ea"/>
              </a:rPr>
              <a:t>以及</a:t>
            </a:r>
            <a:r>
              <a:rPr lang="zh-CN" altLang="en-US" dirty="0">
                <a:solidFill>
                  <a:srgbClr val="202020"/>
                </a:solidFill>
                <a:sym typeface="+mn-ea"/>
              </a:rPr>
              <a:t>如何匹</a:t>
            </a:r>
            <a:r>
              <a:rPr lang="zh-CN" altLang="en-US" dirty="0">
                <a:solidFill>
                  <a:schemeClr val="bg2"/>
                </a:solidFill>
                <a:sym typeface="+mn-ea"/>
              </a:rPr>
              <a:t>大幅度</a:t>
            </a:r>
            <a:r>
              <a:rPr lang="zh-CN" altLang="en-US" dirty="0">
                <a:solidFill>
                  <a:srgbClr val="202020"/>
                </a:solidFill>
                <a:sym typeface="+mn-ea"/>
              </a:rPr>
              <a:t>配或适应彼此</a:t>
            </a:r>
            <a:r>
              <a:rPr lang="zh-CN" altLang="en-US" dirty="0" smtClean="0">
                <a:solidFill>
                  <a:srgbClr val="202020"/>
                </a:solidFill>
                <a:sym typeface="+mn-ea"/>
              </a:rPr>
              <a:t>的</a:t>
            </a:r>
            <a:r>
              <a:rPr lang="zh-CN" altLang="en-US" dirty="0" smtClean="0">
                <a:solidFill>
                  <a:schemeClr val="accent6"/>
                </a:solidFill>
                <a:sym typeface="+mn-ea"/>
              </a:rPr>
              <a:t>速度</a:t>
            </a:r>
            <a:r>
              <a:rPr lang="zh-CN" altLang="en-US" dirty="0" smtClean="0">
                <a:sym typeface="+mn-ea"/>
              </a:rPr>
              <a:t>。</a:t>
            </a:r>
            <a:endParaRPr lang="zh-CN" altLang="en-US" dirty="0"/>
          </a:p>
          <a:p>
            <a:pPr fontAlgn="auto">
              <a:lnSpc>
                <a:spcPct val="150000"/>
              </a:lnSpc>
            </a:pPr>
            <a:endParaRPr lang="zh-CN" altLang="en-US" dirty="0"/>
          </a:p>
        </p:txBody>
      </p:sp>
      <p:sp>
        <p:nvSpPr>
          <p:cNvPr id="6" name="左大括号 5"/>
          <p:cNvSpPr/>
          <p:nvPr/>
        </p:nvSpPr>
        <p:spPr>
          <a:xfrm>
            <a:off x="6686550" y="4402455"/>
            <a:ext cx="75565" cy="1437005"/>
          </a:xfrm>
          <a:prstGeom prst="leftBrace">
            <a:avLst>
              <a:gd name="adj1" fmla="val 8333"/>
              <a:gd name="adj2" fmla="val 26248"/>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custDataLst>
      <p:tags r:id="rId1"/>
    </p:custData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grpSp>
        <p:nvGrpSpPr>
          <p:cNvPr id="7" name="组合 6"/>
          <p:cNvGrpSpPr/>
          <p:nvPr/>
        </p:nvGrpSpPr>
        <p:grpSpPr>
          <a:xfrm>
            <a:off x="2987040" y="2760345"/>
            <a:ext cx="5292725" cy="1753870"/>
            <a:chOff x="11930" y="460"/>
            <a:chExt cx="8335" cy="2762"/>
          </a:xfrm>
        </p:grpSpPr>
        <p:sp>
          <p:nvSpPr>
            <p:cNvPr id="15" name="文本框 14"/>
            <p:cNvSpPr txBox="1"/>
            <p:nvPr/>
          </p:nvSpPr>
          <p:spPr>
            <a:xfrm>
              <a:off x="11930" y="1537"/>
              <a:ext cx="4782" cy="725"/>
            </a:xfrm>
            <a:prstGeom prst="rect">
              <a:avLst/>
            </a:prstGeom>
            <a:noFill/>
          </p:spPr>
          <p:txBody>
            <a:bodyPr wrap="square" rtlCol="0">
              <a:spAutoFit/>
            </a:bodyPr>
            <a:lstStyle/>
            <a:p>
              <a:r>
                <a:rPr lang="zh-CN" altLang="en-US" sz="2400"/>
                <a:t>计算机网络的功能</a:t>
              </a:r>
            </a:p>
          </p:txBody>
        </p:sp>
        <p:sp>
          <p:nvSpPr>
            <p:cNvPr id="18" name="左大括号 17"/>
            <p:cNvSpPr/>
            <p:nvPr/>
          </p:nvSpPr>
          <p:spPr>
            <a:xfrm>
              <a:off x="16145" y="625"/>
              <a:ext cx="240" cy="2597"/>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761"/>
            </a:xfrm>
            <a:prstGeom prst="rect">
              <a:avLst/>
            </a:prstGeom>
            <a:noFill/>
          </p:spPr>
          <p:txBody>
            <a:bodyPr wrap="square" rtlCol="0" anchor="t">
              <a:spAutoFit/>
            </a:bodyPr>
            <a:lstStyle/>
            <a:p>
              <a:pPr indent="0" fontAlgn="auto">
                <a:lnSpc>
                  <a:spcPct val="150000"/>
                </a:lnSpc>
                <a:buNone/>
              </a:pPr>
              <a:r>
                <a:rPr lang="zh-CN" altLang="en-US" sz="2400">
                  <a:sym typeface="+mn-ea"/>
                </a:rPr>
                <a:t>硬件资源共享</a:t>
              </a:r>
            </a:p>
            <a:p>
              <a:pPr indent="0" fontAlgn="auto">
                <a:lnSpc>
                  <a:spcPct val="150000"/>
                </a:lnSpc>
                <a:buNone/>
              </a:pPr>
              <a:r>
                <a:rPr lang="zh-CN" altLang="en-US" sz="2400">
                  <a:sym typeface="+mn-ea"/>
                </a:rPr>
                <a:t>软件资源共享</a:t>
              </a:r>
              <a:endParaRPr lang="zh-CN" altLang="en-US" sz="2400"/>
            </a:p>
            <a:p>
              <a:pPr indent="0" fontAlgn="auto">
                <a:lnSpc>
                  <a:spcPct val="150000"/>
                </a:lnSpc>
                <a:buNone/>
              </a:pPr>
              <a:r>
                <a:rPr lang="zh-CN" altLang="en-US" sz="2400">
                  <a:sym typeface="+mn-ea"/>
                </a:rPr>
                <a:t>信息资源共享 </a:t>
              </a:r>
              <a:endParaRPr lang="zh-CN" altLang="en-US" sz="2400"/>
            </a:p>
          </p:txBody>
        </p:sp>
      </p:grpSp>
    </p:spTree>
    <p:custDataLst>
      <p:tags r:id="rId1"/>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a:t>1.1.3 </a:t>
            </a:r>
            <a:r>
              <a:rPr lang="zh-CN" altLang="en-US" sz="2400"/>
              <a:t>计算机网络的功能</a:t>
            </a:r>
            <a:r>
              <a:rPr lang="zh-CN" altLang="en-US" sz="2130"/>
              <a:t> </a:t>
            </a:r>
          </a:p>
          <a:p>
            <a:pPr indent="0" fontAlgn="auto">
              <a:lnSpc>
                <a:spcPct val="150000"/>
              </a:lnSpc>
              <a:buNone/>
            </a:pPr>
            <a:r>
              <a:rPr lang="zh-CN" altLang="en-US" sz="2125">
                <a:solidFill>
                  <a:schemeClr val="bg1"/>
                </a:solidFill>
                <a:sym typeface="+mn-ea"/>
              </a:rPr>
              <a:t>计算和云存储</a:t>
            </a:r>
            <a:endParaRPr lang="zh-CN" altLang="en-US" sz="2125">
              <a:solidFill>
                <a:schemeClr val="bg1"/>
              </a:solidFill>
            </a:endParaRPr>
          </a:p>
          <a:p>
            <a:pPr indent="0" fontAlgn="auto">
              <a:lnSpc>
                <a:spcPct val="150000"/>
              </a:lnSpc>
              <a:buNone/>
            </a:pPr>
            <a:r>
              <a:rPr lang="en-US" altLang="zh-CN" sz="2125">
                <a:solidFill>
                  <a:schemeClr val="bg1"/>
                </a:solidFill>
                <a:sym typeface="+mn-ea"/>
              </a:rPr>
              <a:t>2</a:t>
            </a:r>
            <a:r>
              <a:rPr lang="zh-CN" altLang="en-US" sz="2125">
                <a:solidFill>
                  <a:schemeClr val="bg1"/>
                </a:solidFill>
                <a:sym typeface="+mn-ea"/>
              </a:rPr>
              <a:t>、软件资源共享：大型数据库系统、</a:t>
            </a:r>
            <a:r>
              <a:rPr lang="en-US" altLang="zh-CN" sz="2125">
                <a:solidFill>
                  <a:schemeClr val="bg1"/>
                </a:solidFill>
                <a:sym typeface="+mn-ea"/>
              </a:rPr>
              <a:t>SaaS</a:t>
            </a:r>
            <a:r>
              <a:rPr lang="zh-CN" altLang="en-US" sz="2125">
                <a:solidFill>
                  <a:schemeClr val="bg1"/>
                </a:solidFill>
                <a:sym typeface="+mn-ea"/>
              </a:rPr>
              <a:t>。</a:t>
            </a:r>
            <a:endParaRPr lang="zh-CN" altLang="en-US" sz="2125">
              <a:solidFill>
                <a:schemeClr val="bg1"/>
              </a:solidFill>
            </a:endParaRPr>
          </a:p>
          <a:p>
            <a:pPr indent="0" fontAlgn="auto">
              <a:lnSpc>
                <a:spcPct val="150000"/>
              </a:lnSpc>
              <a:buNone/>
            </a:pPr>
            <a:r>
              <a:rPr lang="en-US" altLang="zh-CN" sz="2125">
                <a:solidFill>
                  <a:schemeClr val="bg1"/>
                </a:solidFill>
                <a:sym typeface="+mn-ea"/>
              </a:rPr>
              <a:t>3</a:t>
            </a:r>
            <a:r>
              <a:rPr lang="zh-CN" altLang="en-US" sz="2125">
                <a:solidFill>
                  <a:schemeClr val="bg1"/>
                </a:solidFill>
                <a:sym typeface="+mn-ea"/>
              </a:rPr>
              <a:t>、信息资源共享：信息检索，新闻浏览等。  </a:t>
            </a:r>
            <a:r>
              <a:rPr lang="zh-CN" altLang="en-US" sz="2130">
                <a:solidFill>
                  <a:schemeClr val="bg1"/>
                </a:solidFill>
              </a:rPr>
              <a:t> </a:t>
            </a:r>
            <a:r>
              <a:rPr lang="zh-CN" altLang="en-US">
                <a:solidFill>
                  <a:schemeClr val="bg1"/>
                </a:solidFill>
              </a:rPr>
              <a:t>      </a:t>
            </a:r>
            <a:r>
              <a:rPr lang="zh-CN" altLang="en-US"/>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olidFill>
                    <a:srgbClr val="FF0000"/>
                  </a:solidFill>
                  <a:sym typeface="+mn-ea"/>
                </a:rPr>
                <a:t>硬件资源共享</a:t>
              </a:r>
              <a:endParaRPr lang="zh-CN" altLang="en-US">
                <a:sym typeface="+mn-ea"/>
              </a:endParaRPr>
            </a:p>
            <a:p>
              <a:pPr indent="0" fontAlgn="auto">
                <a:lnSpc>
                  <a:spcPct val="150000"/>
                </a:lnSpc>
                <a:buNone/>
              </a:pPr>
              <a:r>
                <a:rPr lang="zh-CN" altLang="en-US">
                  <a:sym typeface="+mn-ea"/>
                </a:rPr>
                <a:t>软件资源共享</a:t>
              </a:r>
              <a:endParaRPr lang="zh-CN" altLang="en-US"/>
            </a:p>
            <a:p>
              <a:pPr indent="0" fontAlgn="auto">
                <a:lnSpc>
                  <a:spcPct val="150000"/>
                </a:lnSpc>
                <a:buNone/>
              </a:pPr>
              <a:r>
                <a:rPr lang="zh-CN" altLang="en-US">
                  <a:sym typeface="+mn-ea"/>
                </a:rPr>
                <a:t>信息资源共享 </a:t>
              </a:r>
              <a:endParaRPr lang="zh-CN" altLang="en-US"/>
            </a:p>
          </p:txBody>
        </p:sp>
      </p:grpSp>
      <p:sp>
        <p:nvSpPr>
          <p:cNvPr id="6" name="文本框 5"/>
          <p:cNvSpPr txBox="1"/>
          <p:nvPr/>
        </p:nvSpPr>
        <p:spPr>
          <a:xfrm>
            <a:off x="0" y="8255"/>
            <a:ext cx="2773680" cy="368300"/>
          </a:xfrm>
          <a:prstGeom prst="rect">
            <a:avLst/>
          </a:prstGeom>
          <a:noFill/>
        </p:spPr>
        <p:txBody>
          <a:bodyPr wrap="none" rtlCol="0" anchor="t">
            <a:spAutoFit/>
          </a:bodyPr>
          <a:lstStyle/>
          <a:p>
            <a:pPr algn="l"/>
            <a:r>
              <a:rPr lang="en-US" altLang="zh-CN">
                <a:sym typeface="+mn-ea"/>
              </a:rPr>
              <a:t>1.1.3.</a:t>
            </a:r>
            <a:r>
              <a:rPr lang="en-US">
                <a:sym typeface="+mn-ea"/>
              </a:rPr>
              <a:t>0 </a:t>
            </a:r>
            <a:r>
              <a:rPr lang="zh-CN" altLang="en-US">
                <a:sym typeface="+mn-ea"/>
              </a:rPr>
              <a:t>计算机网络的功能</a:t>
            </a:r>
          </a:p>
        </p:txBody>
      </p:sp>
    </p:spTree>
    <p:custDataLst>
      <p:tags r:id="rId1"/>
    </p:custData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a:t>1.1.3 </a:t>
            </a:r>
            <a:r>
              <a:rPr lang="zh-CN" altLang="en-US" sz="2400"/>
              <a:t>计算机网络的功能</a:t>
            </a:r>
            <a:r>
              <a:rPr lang="zh-CN" altLang="en-US" sz="2130"/>
              <a:t> </a:t>
            </a:r>
          </a:p>
          <a:p>
            <a:pPr indent="0" fontAlgn="auto">
              <a:lnSpc>
                <a:spcPct val="150000"/>
              </a:lnSpc>
              <a:buNone/>
            </a:pPr>
            <a:r>
              <a:rPr lang="en-US" altLang="zh-CN" sz="2125">
                <a:sym typeface="+mn-ea"/>
              </a:rPr>
              <a:t>1</a:t>
            </a:r>
            <a:r>
              <a:rPr lang="zh-CN" altLang="en-US" sz="2125">
                <a:sym typeface="+mn-ea"/>
              </a:rPr>
              <a:t>、硬件资源共享</a:t>
            </a:r>
            <a:r>
              <a:rPr lang="zh-CN" altLang="en-US" sz="2125">
                <a:solidFill>
                  <a:schemeClr val="bg1"/>
                </a:solidFill>
                <a:sym typeface="+mn-ea"/>
              </a:rPr>
              <a:t>：云计算和云存储</a:t>
            </a:r>
            <a:endParaRPr lang="zh-CN" altLang="en-US" sz="2125">
              <a:solidFill>
                <a:schemeClr val="bg1"/>
              </a:solidFill>
            </a:endParaRPr>
          </a:p>
          <a:p>
            <a:pPr indent="0" fontAlgn="auto">
              <a:lnSpc>
                <a:spcPct val="150000"/>
              </a:lnSpc>
              <a:buNone/>
            </a:pPr>
            <a:r>
              <a:rPr lang="en-US" altLang="zh-CN" sz="2125">
                <a:solidFill>
                  <a:schemeClr val="bg1"/>
                </a:solidFill>
                <a:sym typeface="+mn-ea"/>
              </a:rPr>
              <a:t>2</a:t>
            </a:r>
            <a:r>
              <a:rPr lang="zh-CN" altLang="en-US" sz="2125">
                <a:solidFill>
                  <a:schemeClr val="bg1"/>
                </a:solidFill>
                <a:sym typeface="+mn-ea"/>
              </a:rPr>
              <a:t>、软件资源共享：大型数据库系统、</a:t>
            </a:r>
            <a:r>
              <a:rPr lang="en-US" altLang="zh-CN" sz="2125">
                <a:solidFill>
                  <a:schemeClr val="bg1"/>
                </a:solidFill>
                <a:sym typeface="+mn-ea"/>
              </a:rPr>
              <a:t>SaaS</a:t>
            </a:r>
            <a:r>
              <a:rPr lang="zh-CN" altLang="en-US" sz="2125">
                <a:solidFill>
                  <a:schemeClr val="bg1"/>
                </a:solidFill>
                <a:sym typeface="+mn-ea"/>
              </a:rPr>
              <a:t>。</a:t>
            </a:r>
            <a:endParaRPr lang="zh-CN" altLang="en-US" sz="2125">
              <a:solidFill>
                <a:schemeClr val="bg1"/>
              </a:solidFill>
            </a:endParaRPr>
          </a:p>
          <a:p>
            <a:pPr indent="0" fontAlgn="auto">
              <a:lnSpc>
                <a:spcPct val="150000"/>
              </a:lnSpc>
              <a:buNone/>
            </a:pPr>
            <a:r>
              <a:rPr lang="en-US" altLang="zh-CN" sz="2125">
                <a:solidFill>
                  <a:schemeClr val="bg1"/>
                </a:solidFill>
                <a:sym typeface="+mn-ea"/>
              </a:rPr>
              <a:t>3</a:t>
            </a:r>
            <a:r>
              <a:rPr lang="zh-CN" altLang="en-US" sz="2125">
                <a:solidFill>
                  <a:schemeClr val="bg1"/>
                </a:solidFill>
                <a:sym typeface="+mn-ea"/>
              </a:rPr>
              <a:t>、信息资源共享：信息检索，新闻浏览等。  </a:t>
            </a:r>
            <a:r>
              <a:rPr lang="zh-CN" altLang="en-US" sz="2130">
                <a:solidFill>
                  <a:schemeClr val="bg1"/>
                </a:solidFill>
              </a:rPr>
              <a:t> </a:t>
            </a:r>
            <a:r>
              <a:rPr lang="zh-CN" altLang="en-US">
                <a:solidFill>
                  <a:schemeClr val="bg1"/>
                </a:solidFill>
              </a:rPr>
              <a:t>      </a:t>
            </a:r>
            <a:r>
              <a:rPr lang="zh-CN" altLang="en-US"/>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olidFill>
                    <a:srgbClr val="FF0000"/>
                  </a:solidFill>
                  <a:sym typeface="+mn-ea"/>
                </a:rPr>
                <a:t>硬件资源共享</a:t>
              </a:r>
              <a:endParaRPr lang="zh-CN" altLang="en-US">
                <a:sym typeface="+mn-ea"/>
              </a:endParaRPr>
            </a:p>
            <a:p>
              <a:pPr indent="0" fontAlgn="auto">
                <a:lnSpc>
                  <a:spcPct val="150000"/>
                </a:lnSpc>
                <a:buNone/>
              </a:pPr>
              <a:r>
                <a:rPr lang="zh-CN" altLang="en-US">
                  <a:sym typeface="+mn-ea"/>
                </a:rPr>
                <a:t>软件资源共享</a:t>
              </a:r>
              <a:endParaRPr lang="zh-CN" altLang="en-US"/>
            </a:p>
            <a:p>
              <a:pPr indent="0" fontAlgn="auto">
                <a:lnSpc>
                  <a:spcPct val="150000"/>
                </a:lnSpc>
                <a:buNone/>
              </a:pPr>
              <a:r>
                <a:rPr lang="zh-CN" altLang="en-US">
                  <a:sym typeface="+mn-ea"/>
                </a:rPr>
                <a:t>信息资源共享 </a:t>
              </a:r>
              <a:endParaRPr lang="zh-CN" altLang="en-US"/>
            </a:p>
          </p:txBody>
        </p:sp>
      </p:grpSp>
      <p:sp>
        <p:nvSpPr>
          <p:cNvPr id="6" name="文本框 5"/>
          <p:cNvSpPr txBox="1"/>
          <p:nvPr/>
        </p:nvSpPr>
        <p:spPr>
          <a:xfrm>
            <a:off x="0" y="8255"/>
            <a:ext cx="2316480" cy="368300"/>
          </a:xfrm>
          <a:prstGeom prst="rect">
            <a:avLst/>
          </a:prstGeom>
          <a:noFill/>
        </p:spPr>
        <p:txBody>
          <a:bodyPr wrap="none" rtlCol="0" anchor="t">
            <a:spAutoFit/>
          </a:bodyPr>
          <a:lstStyle/>
          <a:p>
            <a:pPr algn="l"/>
            <a:r>
              <a:rPr lang="en-US" altLang="zh-CN">
                <a:sym typeface="+mn-ea"/>
              </a:rPr>
              <a:t>1.1.3.1 </a:t>
            </a:r>
            <a:r>
              <a:rPr lang="zh-CN" altLang="en-US">
                <a:sym typeface="+mn-ea"/>
              </a:rPr>
              <a:t>硬件资源共享</a:t>
            </a:r>
          </a:p>
        </p:txBody>
      </p:sp>
    </p:spTree>
    <p:custDataLst>
      <p:tags r:id="rId1"/>
    </p:custData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1.1.3 </a:t>
            </a:r>
            <a:r>
              <a:rPr lang="zh-CN" altLang="en-US" sz="2400" dirty="0"/>
              <a:t>计算机网络的功能</a:t>
            </a:r>
            <a:r>
              <a:rPr lang="zh-CN" altLang="en-US" sz="2130" dirty="0"/>
              <a:t> </a:t>
            </a:r>
          </a:p>
          <a:p>
            <a:pPr indent="0" fontAlgn="auto">
              <a:lnSpc>
                <a:spcPct val="150000"/>
              </a:lnSpc>
              <a:buNone/>
            </a:pPr>
            <a:r>
              <a:rPr lang="en-US" altLang="zh-CN" sz="2125" dirty="0">
                <a:sym typeface="+mn-ea"/>
              </a:rPr>
              <a:t>1</a:t>
            </a:r>
            <a:r>
              <a:rPr lang="zh-CN" altLang="en-US" sz="2125" dirty="0">
                <a:sym typeface="+mn-ea"/>
              </a:rPr>
              <a:t>、硬件资源共享：计算</a:t>
            </a:r>
            <a:r>
              <a:rPr lang="zh-CN" altLang="en-US" sz="2125" dirty="0" smtClean="0">
                <a:sym typeface="+mn-ea"/>
              </a:rPr>
              <a:t>资源</a:t>
            </a:r>
            <a:r>
              <a:rPr lang="en-US" altLang="zh-CN" sz="2125" dirty="0" smtClean="0">
                <a:sym typeface="+mn-ea"/>
              </a:rPr>
              <a:t>(CPU)</a:t>
            </a:r>
            <a:r>
              <a:rPr lang="zh-CN" altLang="en-US" sz="2125" dirty="0" smtClean="0">
                <a:sym typeface="+mn-ea"/>
              </a:rPr>
              <a:t>、</a:t>
            </a:r>
            <a:r>
              <a:rPr lang="zh-CN" altLang="en-US" sz="2125" dirty="0">
                <a:sym typeface="+mn-ea"/>
              </a:rPr>
              <a:t>存储资源、</a:t>
            </a:r>
            <a:r>
              <a:rPr lang="zh-CN" altLang="en-US" sz="2125" dirty="0" smtClean="0">
                <a:sym typeface="+mn-ea"/>
              </a:rPr>
              <a:t>打印机</a:t>
            </a:r>
            <a:r>
              <a:rPr sz="2125" dirty="0" smtClean="0">
                <a:sym typeface="+mn-ea"/>
              </a:rPr>
              <a:t>与扫描仪</a:t>
            </a:r>
            <a:r>
              <a:rPr sz="2125" dirty="0">
                <a:sym typeface="+mn-ea"/>
              </a:rPr>
              <a:t>I/O</a:t>
            </a:r>
            <a:r>
              <a:rPr lang="zh-CN" altLang="en-US" sz="2125" dirty="0">
                <a:sym typeface="+mn-ea"/>
              </a:rPr>
              <a:t>等</a:t>
            </a:r>
            <a:r>
              <a:rPr lang="zh-CN" altLang="en-US" sz="2125" dirty="0" smtClean="0">
                <a:sym typeface="+mn-ea"/>
              </a:rPr>
              <a:t>，</a:t>
            </a:r>
            <a:endParaRPr lang="en-US" altLang="zh-CN" sz="2125" dirty="0" smtClean="0">
              <a:sym typeface="+mn-ea"/>
            </a:endParaRPr>
          </a:p>
          <a:p>
            <a:pPr indent="0" fontAlgn="auto">
              <a:lnSpc>
                <a:spcPct val="150000"/>
              </a:lnSpc>
              <a:buNone/>
            </a:pPr>
            <a:r>
              <a:rPr lang="zh-CN" altLang="en-US" sz="2125" dirty="0">
                <a:sym typeface="+mn-ea"/>
              </a:rPr>
              <a:t> </a:t>
            </a:r>
            <a:r>
              <a:rPr lang="zh-CN" altLang="en-US" sz="2125" dirty="0" smtClean="0">
                <a:sym typeface="+mn-ea"/>
              </a:rPr>
              <a:t>           例</a:t>
            </a:r>
            <a:r>
              <a:rPr lang="zh-CN" altLang="en-US" sz="2125" dirty="0">
                <a:sym typeface="+mn-ea"/>
              </a:rPr>
              <a:t>：</a:t>
            </a:r>
            <a:r>
              <a:rPr lang="zh-CN" altLang="en-US" sz="2125" dirty="0" smtClean="0">
                <a:sym typeface="+mn-ea"/>
              </a:rPr>
              <a:t>云</a:t>
            </a:r>
            <a:r>
              <a:rPr lang="zh-CN" altLang="en-US" sz="2125" dirty="0">
                <a:sym typeface="+mn-ea"/>
              </a:rPr>
              <a:t>存储、云计算。</a:t>
            </a:r>
            <a:endParaRPr lang="zh-CN" altLang="en-US" sz="2125" dirty="0"/>
          </a:p>
          <a:p>
            <a:pPr indent="0" fontAlgn="auto">
              <a:lnSpc>
                <a:spcPct val="150000"/>
              </a:lnSpc>
              <a:buNone/>
            </a:pPr>
            <a:r>
              <a:rPr lang="en-US" altLang="zh-CN" sz="2125" dirty="0">
                <a:solidFill>
                  <a:schemeClr val="bg1"/>
                </a:solidFill>
                <a:sym typeface="+mn-ea"/>
              </a:rPr>
              <a:t>2</a:t>
            </a:r>
            <a:r>
              <a:rPr lang="zh-CN" altLang="en-US" sz="2125" dirty="0">
                <a:solidFill>
                  <a:schemeClr val="bg1"/>
                </a:solidFill>
                <a:sym typeface="+mn-ea"/>
              </a:rPr>
              <a:t>、软件资源共享：大型数据库系统、</a:t>
            </a:r>
            <a:r>
              <a:rPr lang="en-US" altLang="zh-CN" sz="2125" dirty="0">
                <a:solidFill>
                  <a:schemeClr val="bg1"/>
                </a:solidFill>
                <a:sym typeface="+mn-ea"/>
              </a:rPr>
              <a:t>SaaS</a:t>
            </a:r>
            <a:r>
              <a:rPr lang="zh-CN" altLang="en-US" sz="2125" dirty="0">
                <a:solidFill>
                  <a:schemeClr val="bg1"/>
                </a:solidFill>
                <a:sym typeface="+mn-ea"/>
              </a:rPr>
              <a:t>。</a:t>
            </a:r>
            <a:endParaRPr lang="zh-CN" altLang="en-US" sz="2125" dirty="0">
              <a:solidFill>
                <a:schemeClr val="bg1"/>
              </a:solidFill>
            </a:endParaRPr>
          </a:p>
          <a:p>
            <a:pPr indent="0" fontAlgn="auto">
              <a:lnSpc>
                <a:spcPct val="150000"/>
              </a:lnSpc>
              <a:buNone/>
            </a:pPr>
            <a:r>
              <a:rPr lang="en-US" altLang="zh-CN" sz="2125" dirty="0">
                <a:solidFill>
                  <a:schemeClr val="bg1"/>
                </a:solidFill>
                <a:sym typeface="+mn-ea"/>
              </a:rPr>
              <a:t>3</a:t>
            </a:r>
            <a:r>
              <a:rPr lang="zh-CN" altLang="en-US" sz="2125" dirty="0">
                <a:solidFill>
                  <a:schemeClr val="bg1"/>
                </a:solidFill>
                <a:sym typeface="+mn-ea"/>
              </a:rPr>
              <a:t>、信息资源共享：信息检索，新闻浏览等。  </a:t>
            </a:r>
            <a:r>
              <a:rPr lang="zh-CN" altLang="en-US" sz="2130" dirty="0">
                <a:solidFill>
                  <a:schemeClr val="bg1"/>
                </a:solidFill>
              </a:rPr>
              <a:t> </a:t>
            </a:r>
            <a:r>
              <a:rPr lang="zh-CN" altLang="en-US" dirty="0">
                <a:solidFill>
                  <a:schemeClr val="bg1"/>
                </a:solidFill>
              </a:rPr>
              <a:t>      </a:t>
            </a:r>
            <a:r>
              <a:rPr lang="zh-CN" altLang="en-US" dirty="0"/>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olidFill>
                    <a:srgbClr val="FF0000"/>
                  </a:solidFill>
                  <a:sym typeface="+mn-ea"/>
                </a:rPr>
                <a:t>硬件资源共享</a:t>
              </a:r>
              <a:endParaRPr lang="zh-CN" altLang="en-US">
                <a:sym typeface="+mn-ea"/>
              </a:endParaRPr>
            </a:p>
            <a:p>
              <a:pPr indent="0" fontAlgn="auto">
                <a:lnSpc>
                  <a:spcPct val="150000"/>
                </a:lnSpc>
                <a:buNone/>
              </a:pPr>
              <a:r>
                <a:rPr lang="zh-CN" altLang="en-US">
                  <a:sym typeface="+mn-ea"/>
                </a:rPr>
                <a:t>软件资源共享</a:t>
              </a:r>
              <a:endParaRPr lang="zh-CN" altLang="en-US"/>
            </a:p>
            <a:p>
              <a:pPr indent="0" fontAlgn="auto">
                <a:lnSpc>
                  <a:spcPct val="150000"/>
                </a:lnSpc>
                <a:buNone/>
              </a:pPr>
              <a:r>
                <a:rPr lang="zh-CN" altLang="en-US">
                  <a:sym typeface="+mn-ea"/>
                </a:rPr>
                <a:t>信息资源共享 </a:t>
              </a:r>
              <a:endParaRPr lang="zh-CN" altLang="en-US"/>
            </a:p>
          </p:txBody>
        </p:sp>
      </p:grpSp>
      <p:sp>
        <p:nvSpPr>
          <p:cNvPr id="3" name="文本框 2"/>
          <p:cNvSpPr txBox="1"/>
          <p:nvPr/>
        </p:nvSpPr>
        <p:spPr>
          <a:xfrm>
            <a:off x="0" y="8255"/>
            <a:ext cx="2379980" cy="368300"/>
          </a:xfrm>
          <a:prstGeom prst="rect">
            <a:avLst/>
          </a:prstGeom>
          <a:noFill/>
        </p:spPr>
        <p:txBody>
          <a:bodyPr wrap="none" rtlCol="0" anchor="t">
            <a:spAutoFit/>
          </a:bodyPr>
          <a:lstStyle/>
          <a:p>
            <a:pPr algn="l"/>
            <a:r>
              <a:rPr lang="en-US" altLang="zh-CN">
                <a:sym typeface="+mn-ea"/>
              </a:rPr>
              <a:t>1.1.3.1  </a:t>
            </a:r>
            <a:r>
              <a:rPr lang="zh-CN" altLang="en-US">
                <a:sym typeface="+mn-ea"/>
              </a:rPr>
              <a:t>硬件资源共享</a:t>
            </a:r>
          </a:p>
        </p:txBody>
      </p:sp>
    </p:spTree>
    <p:custDataLst>
      <p:tags r:id="rId1"/>
    </p:custData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1.1.3 </a:t>
            </a:r>
            <a:r>
              <a:rPr lang="zh-CN" altLang="en-US" sz="2400" dirty="0"/>
              <a:t>计算机网络的功能</a:t>
            </a:r>
            <a:r>
              <a:rPr lang="zh-CN" altLang="en-US" sz="2130" dirty="0"/>
              <a:t> </a:t>
            </a:r>
          </a:p>
          <a:p>
            <a:pPr indent="0" fontAlgn="auto">
              <a:lnSpc>
                <a:spcPct val="150000"/>
              </a:lnSpc>
              <a:buNone/>
            </a:pPr>
            <a:r>
              <a:rPr lang="en-US" altLang="zh-CN" sz="2125" dirty="0">
                <a:sym typeface="+mn-ea"/>
              </a:rPr>
              <a:t>1</a:t>
            </a:r>
            <a:r>
              <a:rPr lang="zh-CN" altLang="en-US" sz="2125" dirty="0">
                <a:sym typeface="+mn-ea"/>
              </a:rPr>
              <a:t>、硬件资源共享：计算资源</a:t>
            </a:r>
            <a:r>
              <a:rPr lang="en-US" altLang="zh-CN" sz="2125" dirty="0">
                <a:sym typeface="+mn-ea"/>
              </a:rPr>
              <a:t>(CPU)</a:t>
            </a:r>
            <a:r>
              <a:rPr lang="zh-CN" altLang="en-US" sz="2125" dirty="0">
                <a:sym typeface="+mn-ea"/>
              </a:rPr>
              <a:t>、存储资源、打印机与扫描仪</a:t>
            </a:r>
            <a:r>
              <a:rPr lang="en-US" altLang="zh-CN" sz="2125" dirty="0">
                <a:sym typeface="+mn-ea"/>
              </a:rPr>
              <a:t>I/O</a:t>
            </a:r>
            <a:r>
              <a:rPr lang="zh-CN" altLang="en-US" sz="2125" dirty="0">
                <a:sym typeface="+mn-ea"/>
              </a:rPr>
              <a:t>等，</a:t>
            </a:r>
          </a:p>
          <a:p>
            <a:pPr indent="0" fontAlgn="auto">
              <a:lnSpc>
                <a:spcPct val="150000"/>
              </a:lnSpc>
              <a:buNone/>
            </a:pPr>
            <a:r>
              <a:rPr lang="zh-CN" altLang="en-US" sz="2125" dirty="0">
                <a:sym typeface="+mn-ea"/>
              </a:rPr>
              <a:t>            例：云存储、云计算。</a:t>
            </a:r>
            <a:endParaRPr lang="zh-CN" altLang="en-US" sz="2125" dirty="0"/>
          </a:p>
          <a:p>
            <a:pPr indent="0" fontAlgn="auto">
              <a:lnSpc>
                <a:spcPct val="150000"/>
              </a:lnSpc>
              <a:buNone/>
            </a:pPr>
            <a:r>
              <a:rPr lang="en-US" altLang="zh-CN" sz="2125" dirty="0" smtClean="0">
                <a:sym typeface="+mn-ea"/>
              </a:rPr>
              <a:t>2</a:t>
            </a:r>
            <a:r>
              <a:rPr lang="zh-CN" altLang="en-US" sz="2125" dirty="0">
                <a:sym typeface="+mn-ea"/>
              </a:rPr>
              <a:t>、软件资源共享</a:t>
            </a:r>
            <a:r>
              <a:rPr lang="en-US" altLang="zh-CN" sz="2125" dirty="0">
                <a:solidFill>
                  <a:schemeClr val="bg1"/>
                </a:solidFill>
                <a:sym typeface="+mn-ea"/>
              </a:rPr>
              <a:t>3</a:t>
            </a:r>
            <a:r>
              <a:rPr lang="zh-CN" altLang="en-US" sz="2125" dirty="0">
                <a:solidFill>
                  <a:schemeClr val="bg1"/>
                </a:solidFill>
                <a:sym typeface="+mn-ea"/>
              </a:rPr>
              <a:t>、信息资源共享：信息检索，新闻浏览等。  </a:t>
            </a:r>
            <a:r>
              <a:rPr lang="zh-CN" altLang="en-US" sz="2130" dirty="0">
                <a:solidFill>
                  <a:schemeClr val="bg1"/>
                </a:solidFill>
              </a:rPr>
              <a:t> </a:t>
            </a:r>
            <a:r>
              <a:rPr lang="zh-CN" altLang="en-US" dirty="0"/>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ym typeface="+mn-ea"/>
                </a:rPr>
                <a:t>硬件资源共享</a:t>
              </a:r>
            </a:p>
            <a:p>
              <a:pPr indent="0" fontAlgn="auto">
                <a:lnSpc>
                  <a:spcPct val="150000"/>
                </a:lnSpc>
                <a:buNone/>
              </a:pPr>
              <a:r>
                <a:rPr lang="zh-CN" altLang="en-US">
                  <a:solidFill>
                    <a:srgbClr val="FF0000"/>
                  </a:solidFill>
                  <a:sym typeface="+mn-ea"/>
                </a:rPr>
                <a:t>软件资源共享</a:t>
              </a:r>
              <a:endParaRPr lang="zh-CN" altLang="en-US">
                <a:solidFill>
                  <a:srgbClr val="FF0000"/>
                </a:solidFill>
              </a:endParaRPr>
            </a:p>
            <a:p>
              <a:pPr indent="0" fontAlgn="auto">
                <a:lnSpc>
                  <a:spcPct val="150000"/>
                </a:lnSpc>
                <a:buNone/>
              </a:pPr>
              <a:r>
                <a:rPr lang="zh-CN" altLang="en-US">
                  <a:sym typeface="+mn-ea"/>
                </a:rPr>
                <a:t>信息资源共享 </a:t>
              </a:r>
              <a:endParaRPr lang="zh-CN" altLang="en-US"/>
            </a:p>
          </p:txBody>
        </p:sp>
      </p:grpSp>
      <p:sp>
        <p:nvSpPr>
          <p:cNvPr id="3" name="文本框 2"/>
          <p:cNvSpPr txBox="1"/>
          <p:nvPr/>
        </p:nvSpPr>
        <p:spPr>
          <a:xfrm>
            <a:off x="0" y="8255"/>
            <a:ext cx="2379980" cy="368300"/>
          </a:xfrm>
          <a:prstGeom prst="rect">
            <a:avLst/>
          </a:prstGeom>
          <a:noFill/>
        </p:spPr>
        <p:txBody>
          <a:bodyPr wrap="none" rtlCol="0" anchor="t">
            <a:spAutoFit/>
          </a:bodyPr>
          <a:lstStyle/>
          <a:p>
            <a:pPr algn="l"/>
            <a:r>
              <a:rPr lang="en-US" altLang="zh-CN">
                <a:sym typeface="+mn-ea"/>
              </a:rPr>
              <a:t>1.1.3.2  </a:t>
            </a:r>
            <a:r>
              <a:rPr lang="zh-CN" altLang="en-US">
                <a:sym typeface="+mn-ea"/>
              </a:rPr>
              <a:t>软件资源共享</a:t>
            </a:r>
          </a:p>
        </p:txBody>
      </p:sp>
    </p:spTree>
    <p:custDataLst>
      <p:tags r:id="rId1"/>
    </p:custData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1.1.3 </a:t>
            </a:r>
            <a:r>
              <a:rPr lang="zh-CN" altLang="en-US" sz="2400" dirty="0"/>
              <a:t>计算机网络的功能</a:t>
            </a:r>
            <a:r>
              <a:rPr lang="zh-CN" altLang="en-US" sz="2130" dirty="0"/>
              <a:t> </a:t>
            </a:r>
          </a:p>
          <a:p>
            <a:pPr indent="0" fontAlgn="auto">
              <a:lnSpc>
                <a:spcPct val="150000"/>
              </a:lnSpc>
              <a:buNone/>
            </a:pPr>
            <a:r>
              <a:rPr lang="en-US" altLang="zh-CN" sz="2125" dirty="0">
                <a:sym typeface="+mn-ea"/>
              </a:rPr>
              <a:t>1</a:t>
            </a:r>
            <a:r>
              <a:rPr lang="zh-CN" altLang="en-US" sz="2125" dirty="0">
                <a:sym typeface="+mn-ea"/>
              </a:rPr>
              <a:t>、硬件资源共享：计算资源</a:t>
            </a:r>
            <a:r>
              <a:rPr lang="en-US" altLang="zh-CN" sz="2125" dirty="0">
                <a:sym typeface="+mn-ea"/>
              </a:rPr>
              <a:t>(CPU)</a:t>
            </a:r>
            <a:r>
              <a:rPr lang="zh-CN" altLang="en-US" sz="2125" dirty="0">
                <a:sym typeface="+mn-ea"/>
              </a:rPr>
              <a:t>、存储资源、打印机与扫描仪</a:t>
            </a:r>
            <a:r>
              <a:rPr lang="en-US" altLang="zh-CN" sz="2125" dirty="0">
                <a:sym typeface="+mn-ea"/>
              </a:rPr>
              <a:t>I/O</a:t>
            </a:r>
            <a:r>
              <a:rPr lang="zh-CN" altLang="en-US" sz="2125" dirty="0">
                <a:sym typeface="+mn-ea"/>
              </a:rPr>
              <a:t>等，</a:t>
            </a:r>
          </a:p>
          <a:p>
            <a:pPr indent="0" fontAlgn="auto">
              <a:lnSpc>
                <a:spcPct val="150000"/>
              </a:lnSpc>
              <a:buNone/>
            </a:pPr>
            <a:r>
              <a:rPr lang="zh-CN" altLang="en-US" sz="2125" dirty="0">
                <a:sym typeface="+mn-ea"/>
              </a:rPr>
              <a:t>            例：云存储、云计算。</a:t>
            </a:r>
            <a:endParaRPr lang="zh-CN" altLang="en-US" sz="2125" dirty="0"/>
          </a:p>
          <a:p>
            <a:pPr indent="0" fontAlgn="auto">
              <a:lnSpc>
                <a:spcPct val="150000"/>
              </a:lnSpc>
              <a:buNone/>
            </a:pPr>
            <a:r>
              <a:rPr lang="en-US" altLang="zh-CN" sz="2125" dirty="0" smtClean="0">
                <a:sym typeface="+mn-ea"/>
              </a:rPr>
              <a:t>2</a:t>
            </a:r>
            <a:r>
              <a:rPr lang="zh-CN" altLang="en-US" sz="2125" dirty="0">
                <a:sym typeface="+mn-ea"/>
              </a:rPr>
              <a:t>、软件资源共享：</a:t>
            </a:r>
            <a:r>
              <a:rPr lang="en-US" altLang="zh-CN" sz="2125" dirty="0">
                <a:sym typeface="+mn-ea"/>
              </a:rPr>
              <a:t>SaaS</a:t>
            </a:r>
            <a:r>
              <a:rPr lang="zh-CN" altLang="en-US" sz="2125" dirty="0">
                <a:sym typeface="+mn-ea"/>
              </a:rPr>
              <a:t>（</a:t>
            </a:r>
            <a:r>
              <a:rPr lang="en-US" altLang="zh-CN" sz="2125" dirty="0">
                <a:sym typeface="+mn-ea"/>
              </a:rPr>
              <a:t>Software as a Service</a:t>
            </a:r>
            <a:r>
              <a:rPr lang="zh-CN" altLang="en-US" sz="2125" dirty="0">
                <a:sym typeface="+mn-ea"/>
              </a:rPr>
              <a:t>）</a:t>
            </a:r>
            <a:r>
              <a:rPr lang="zh-CN" altLang="en-US" sz="2125" dirty="0" smtClean="0">
                <a:sym typeface="+mn-ea"/>
              </a:rPr>
              <a:t>。</a:t>
            </a:r>
            <a:endParaRPr lang="en-US" altLang="zh-CN" sz="2125" dirty="0" smtClean="0">
              <a:sym typeface="+mn-ea"/>
            </a:endParaRPr>
          </a:p>
          <a:p>
            <a:pPr indent="0" fontAlgn="auto">
              <a:lnSpc>
                <a:spcPct val="150000"/>
              </a:lnSpc>
              <a:buNone/>
            </a:pPr>
            <a:r>
              <a:rPr lang="zh-CN" altLang="en-US" sz="2125" dirty="0">
                <a:sym typeface="+mn-ea"/>
              </a:rPr>
              <a:t> </a:t>
            </a:r>
            <a:r>
              <a:rPr lang="zh-CN" altLang="en-US" sz="2125" dirty="0" smtClean="0">
                <a:sym typeface="+mn-ea"/>
              </a:rPr>
              <a:t>           例：</a:t>
            </a:r>
            <a:r>
              <a:rPr lang="zh-CN" altLang="en-US" sz="2125" dirty="0">
                <a:sym typeface="+mn-ea"/>
              </a:rPr>
              <a:t>大型办公软件、大型数据库</a:t>
            </a:r>
            <a:r>
              <a:rPr lang="zh-CN" altLang="en-US" sz="2125" dirty="0" smtClean="0">
                <a:sym typeface="+mn-ea"/>
              </a:rPr>
              <a:t>系统等</a:t>
            </a:r>
            <a:r>
              <a:rPr lang="zh-CN" altLang="en-US" sz="2125" dirty="0">
                <a:sym typeface="+mn-ea"/>
              </a:rPr>
              <a:t>。</a:t>
            </a:r>
            <a:endParaRPr lang="zh-CN" altLang="en-US" sz="2125" dirty="0"/>
          </a:p>
          <a:p>
            <a:pPr indent="0" fontAlgn="auto">
              <a:lnSpc>
                <a:spcPct val="150000"/>
              </a:lnSpc>
              <a:buNone/>
            </a:pPr>
            <a:r>
              <a:rPr lang="en-US" altLang="zh-CN" sz="2125" dirty="0">
                <a:solidFill>
                  <a:schemeClr val="bg1"/>
                </a:solidFill>
                <a:sym typeface="+mn-ea"/>
              </a:rPr>
              <a:t>3</a:t>
            </a:r>
            <a:r>
              <a:rPr lang="zh-CN" altLang="en-US" sz="2125" dirty="0">
                <a:solidFill>
                  <a:schemeClr val="bg1"/>
                </a:solidFill>
                <a:sym typeface="+mn-ea"/>
              </a:rPr>
              <a:t>、信息资源共享：信息检索，新闻浏览等。  </a:t>
            </a:r>
            <a:r>
              <a:rPr lang="zh-CN" altLang="en-US" sz="2130" dirty="0">
                <a:solidFill>
                  <a:schemeClr val="bg1"/>
                </a:solidFill>
              </a:rPr>
              <a:t> </a:t>
            </a:r>
            <a:r>
              <a:rPr lang="zh-CN" altLang="en-US" dirty="0"/>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ym typeface="+mn-ea"/>
                </a:rPr>
                <a:t>硬件资源共享</a:t>
              </a:r>
            </a:p>
            <a:p>
              <a:pPr indent="0" fontAlgn="auto">
                <a:lnSpc>
                  <a:spcPct val="150000"/>
                </a:lnSpc>
                <a:buNone/>
              </a:pPr>
              <a:r>
                <a:rPr lang="zh-CN" altLang="en-US">
                  <a:solidFill>
                    <a:srgbClr val="FF0000"/>
                  </a:solidFill>
                  <a:sym typeface="+mn-ea"/>
                </a:rPr>
                <a:t>软件资源共享</a:t>
              </a:r>
              <a:endParaRPr lang="zh-CN" altLang="en-US">
                <a:solidFill>
                  <a:srgbClr val="FF0000"/>
                </a:solidFill>
              </a:endParaRPr>
            </a:p>
            <a:p>
              <a:pPr indent="0" fontAlgn="auto">
                <a:lnSpc>
                  <a:spcPct val="150000"/>
                </a:lnSpc>
                <a:buNone/>
              </a:pPr>
              <a:r>
                <a:rPr lang="zh-CN" altLang="en-US">
                  <a:sym typeface="+mn-ea"/>
                </a:rPr>
                <a:t>信息资源共享 </a:t>
              </a:r>
              <a:endParaRPr lang="zh-CN" altLang="en-US"/>
            </a:p>
          </p:txBody>
        </p:sp>
      </p:grpSp>
      <p:sp>
        <p:nvSpPr>
          <p:cNvPr id="3" name="文本框 2"/>
          <p:cNvSpPr txBox="1"/>
          <p:nvPr/>
        </p:nvSpPr>
        <p:spPr>
          <a:xfrm>
            <a:off x="0" y="8255"/>
            <a:ext cx="2316480" cy="368300"/>
          </a:xfrm>
          <a:prstGeom prst="rect">
            <a:avLst/>
          </a:prstGeom>
          <a:noFill/>
        </p:spPr>
        <p:txBody>
          <a:bodyPr wrap="none" rtlCol="0" anchor="t">
            <a:spAutoFit/>
          </a:bodyPr>
          <a:lstStyle/>
          <a:p>
            <a:pPr algn="l"/>
            <a:r>
              <a:rPr lang="en-US" altLang="zh-CN">
                <a:sym typeface="+mn-ea"/>
              </a:rPr>
              <a:t>1.1.3.2 </a:t>
            </a:r>
            <a:r>
              <a:rPr lang="zh-CN" altLang="en-US">
                <a:sym typeface="+mn-ea"/>
              </a:rPr>
              <a:t>软件资源共享</a:t>
            </a:r>
          </a:p>
        </p:txBody>
      </p:sp>
    </p:spTree>
    <p:custDataLst>
      <p:tags r:id="rId1"/>
    </p:custData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1.1.3 </a:t>
            </a:r>
            <a:r>
              <a:rPr lang="zh-CN" altLang="en-US" sz="2400" dirty="0"/>
              <a:t>计算机网络的功能</a:t>
            </a:r>
            <a:r>
              <a:rPr lang="zh-CN" altLang="en-US" sz="2130" dirty="0"/>
              <a:t> </a:t>
            </a:r>
          </a:p>
          <a:p>
            <a:pPr indent="0" fontAlgn="auto">
              <a:lnSpc>
                <a:spcPct val="150000"/>
              </a:lnSpc>
              <a:buNone/>
            </a:pPr>
            <a:r>
              <a:rPr lang="en-US" altLang="zh-CN" sz="2125" dirty="0">
                <a:sym typeface="+mn-ea"/>
              </a:rPr>
              <a:t>1</a:t>
            </a:r>
            <a:r>
              <a:rPr lang="zh-CN" altLang="en-US" sz="2125" dirty="0">
                <a:sym typeface="+mn-ea"/>
              </a:rPr>
              <a:t>、硬件资源共享：计算资源</a:t>
            </a:r>
            <a:r>
              <a:rPr lang="en-US" altLang="zh-CN" sz="2125" dirty="0">
                <a:sym typeface="+mn-ea"/>
              </a:rPr>
              <a:t>(CPU)</a:t>
            </a:r>
            <a:r>
              <a:rPr lang="zh-CN" altLang="en-US" sz="2125" dirty="0">
                <a:sym typeface="+mn-ea"/>
              </a:rPr>
              <a:t>、存储资源、打印机与扫描仪</a:t>
            </a:r>
            <a:r>
              <a:rPr lang="en-US" altLang="zh-CN" sz="2125" dirty="0">
                <a:sym typeface="+mn-ea"/>
              </a:rPr>
              <a:t>I/O</a:t>
            </a:r>
            <a:r>
              <a:rPr lang="zh-CN" altLang="en-US" sz="2125" dirty="0">
                <a:sym typeface="+mn-ea"/>
              </a:rPr>
              <a:t>等，</a:t>
            </a:r>
          </a:p>
          <a:p>
            <a:pPr indent="0" fontAlgn="auto">
              <a:lnSpc>
                <a:spcPct val="150000"/>
              </a:lnSpc>
              <a:buNone/>
            </a:pPr>
            <a:r>
              <a:rPr lang="zh-CN" altLang="en-US" sz="2125" dirty="0">
                <a:sym typeface="+mn-ea"/>
              </a:rPr>
              <a:t>            例：云存储、云计算。</a:t>
            </a:r>
            <a:endParaRPr lang="zh-CN" altLang="en-US" sz="2125" dirty="0"/>
          </a:p>
          <a:p>
            <a:pPr indent="0" fontAlgn="auto">
              <a:lnSpc>
                <a:spcPct val="150000"/>
              </a:lnSpc>
              <a:buNone/>
            </a:pPr>
            <a:r>
              <a:rPr lang="en-US" altLang="zh-CN" sz="2125" dirty="0">
                <a:sym typeface="+mn-ea"/>
              </a:rPr>
              <a:t>2</a:t>
            </a:r>
            <a:r>
              <a:rPr lang="zh-CN" altLang="en-US" sz="2125" dirty="0">
                <a:sym typeface="+mn-ea"/>
              </a:rPr>
              <a:t>、软件资源共享：</a:t>
            </a:r>
            <a:r>
              <a:rPr lang="en-US" altLang="zh-CN" sz="2125" dirty="0">
                <a:sym typeface="+mn-ea"/>
              </a:rPr>
              <a:t>SaaS</a:t>
            </a:r>
            <a:r>
              <a:rPr lang="zh-CN" altLang="en-US" sz="2125" dirty="0">
                <a:sym typeface="+mn-ea"/>
              </a:rPr>
              <a:t>（</a:t>
            </a:r>
            <a:r>
              <a:rPr lang="en-US" altLang="zh-CN" sz="2125" dirty="0">
                <a:sym typeface="+mn-ea"/>
              </a:rPr>
              <a:t>Software as a Service</a:t>
            </a:r>
            <a:r>
              <a:rPr lang="zh-CN" altLang="en-US" sz="2125" dirty="0">
                <a:sym typeface="+mn-ea"/>
              </a:rPr>
              <a:t>）。</a:t>
            </a:r>
            <a:endParaRPr lang="en-US" altLang="zh-CN" sz="2125" dirty="0">
              <a:sym typeface="+mn-ea"/>
            </a:endParaRPr>
          </a:p>
          <a:p>
            <a:pPr indent="0" fontAlgn="auto">
              <a:lnSpc>
                <a:spcPct val="150000"/>
              </a:lnSpc>
              <a:buNone/>
            </a:pPr>
            <a:r>
              <a:rPr lang="zh-CN" altLang="en-US" sz="2125" dirty="0">
                <a:sym typeface="+mn-ea"/>
              </a:rPr>
              <a:t>            例：大型办公软件、大型数据库系统等。</a:t>
            </a:r>
            <a:endParaRPr lang="zh-CN" altLang="en-US" sz="2125" dirty="0"/>
          </a:p>
          <a:p>
            <a:pPr indent="0" fontAlgn="auto">
              <a:lnSpc>
                <a:spcPct val="150000"/>
              </a:lnSpc>
              <a:buNone/>
            </a:pPr>
            <a:r>
              <a:rPr lang="en-US" altLang="zh-CN" sz="2125" dirty="0" smtClean="0">
                <a:sym typeface="+mn-ea"/>
              </a:rPr>
              <a:t>3</a:t>
            </a:r>
            <a:r>
              <a:rPr lang="zh-CN" altLang="en-US" sz="2125" dirty="0">
                <a:sym typeface="+mn-ea"/>
              </a:rPr>
              <a:t>、信息资源共享</a:t>
            </a:r>
            <a:r>
              <a:rPr lang="zh-CN" altLang="en-US" sz="2125" dirty="0">
                <a:solidFill>
                  <a:schemeClr val="bg1"/>
                </a:solidFill>
                <a:sym typeface="+mn-ea"/>
              </a:rPr>
              <a:t>：信息检索，新闻浏览等。  </a:t>
            </a:r>
            <a:r>
              <a:rPr lang="zh-CN" altLang="en-US" sz="2130" dirty="0">
                <a:solidFill>
                  <a:schemeClr val="bg1"/>
                </a:solidFill>
              </a:rPr>
              <a:t> </a:t>
            </a:r>
            <a:r>
              <a:rPr lang="zh-CN" altLang="en-US" dirty="0">
                <a:solidFill>
                  <a:schemeClr val="bg1"/>
                </a:solidFill>
              </a:rPr>
              <a:t>       </a:t>
            </a:r>
            <a:r>
              <a:rPr lang="zh-CN" altLang="en-US" dirty="0"/>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ym typeface="+mn-ea"/>
                </a:rPr>
                <a:t>硬件资源共享</a:t>
              </a:r>
            </a:p>
            <a:p>
              <a:pPr indent="0" fontAlgn="auto">
                <a:lnSpc>
                  <a:spcPct val="150000"/>
                </a:lnSpc>
                <a:buNone/>
              </a:pPr>
              <a:r>
                <a:rPr lang="zh-CN" altLang="en-US">
                  <a:sym typeface="+mn-ea"/>
                </a:rPr>
                <a:t>软件资源共享</a:t>
              </a:r>
              <a:endParaRPr lang="zh-CN" altLang="en-US"/>
            </a:p>
            <a:p>
              <a:pPr indent="0" fontAlgn="auto">
                <a:lnSpc>
                  <a:spcPct val="150000"/>
                </a:lnSpc>
                <a:buNone/>
              </a:pPr>
              <a:r>
                <a:rPr lang="zh-CN" altLang="en-US">
                  <a:solidFill>
                    <a:srgbClr val="FF0000"/>
                  </a:solidFill>
                  <a:sym typeface="+mn-ea"/>
                </a:rPr>
                <a:t>信息资源共享</a:t>
              </a:r>
              <a:r>
                <a:rPr lang="zh-CN" altLang="en-US">
                  <a:sym typeface="+mn-ea"/>
                </a:rPr>
                <a:t> </a:t>
              </a:r>
              <a:endParaRPr lang="zh-CN" altLang="en-US"/>
            </a:p>
          </p:txBody>
        </p:sp>
      </p:grpSp>
      <p:sp>
        <p:nvSpPr>
          <p:cNvPr id="6" name="文本框 5"/>
          <p:cNvSpPr txBox="1"/>
          <p:nvPr/>
        </p:nvSpPr>
        <p:spPr>
          <a:xfrm>
            <a:off x="0" y="8255"/>
            <a:ext cx="2316480" cy="368300"/>
          </a:xfrm>
          <a:prstGeom prst="rect">
            <a:avLst/>
          </a:prstGeom>
          <a:noFill/>
        </p:spPr>
        <p:txBody>
          <a:bodyPr wrap="none" rtlCol="0" anchor="t">
            <a:spAutoFit/>
          </a:bodyPr>
          <a:lstStyle/>
          <a:p>
            <a:pPr algn="l"/>
            <a:r>
              <a:rPr lang="en-US" altLang="zh-CN">
                <a:sym typeface="+mn-ea"/>
              </a:rPr>
              <a:t>1.1.3.3 </a:t>
            </a:r>
            <a:r>
              <a:rPr lang="zh-CN" altLang="en-US">
                <a:sym typeface="+mn-ea"/>
              </a:rPr>
              <a:t>信息资源共享</a:t>
            </a:r>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454" y="2203606"/>
            <a:ext cx="1331331" cy="133133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762" y="352503"/>
            <a:ext cx="1331331" cy="133133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453" y="4329772"/>
            <a:ext cx="1331331" cy="13313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2203605"/>
            <a:ext cx="1331331" cy="133133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4329771"/>
            <a:ext cx="1331331" cy="1331331"/>
          </a:xfrm>
          <a:prstGeom prst="rect">
            <a:avLst/>
          </a:prstGeom>
        </p:spPr>
      </p:pic>
    </p:spTree>
    <p:custDataLst>
      <p:tags r:id="rId1"/>
    </p:custDataLst>
    <p:extLst>
      <p:ext uri="{BB962C8B-B14F-4D97-AF65-F5344CB8AC3E}">
        <p14:creationId xmlns:p14="http://schemas.microsoft.com/office/powerpoint/2010/main" val="14628890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标题 6"/>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8" name="内容占位符 7"/>
          <p:cNvSpPr>
            <a:spLocks noGrp="1"/>
          </p:cNvSpPr>
          <p:nvPr>
            <p:ph idx="1"/>
          </p:nvPr>
        </p:nvSpPr>
        <p:spPr>
          <a:xfrm>
            <a:off x="647700" y="1392555"/>
            <a:ext cx="11572875" cy="4351655"/>
          </a:xfrm>
        </p:spPr>
        <p:txBody>
          <a:bodyPr/>
          <a:lstStyle/>
          <a:p>
            <a:pPr indent="0" fontAlgn="auto">
              <a:lnSpc>
                <a:spcPct val="150000"/>
              </a:lnSpc>
              <a:buNone/>
            </a:pPr>
            <a:r>
              <a:rPr lang="en-US" altLang="zh-CN" sz="2400" dirty="0"/>
              <a:t>1.1.3 </a:t>
            </a:r>
            <a:r>
              <a:rPr lang="zh-CN" altLang="en-US" sz="2400" dirty="0"/>
              <a:t>计算机网络的功能</a:t>
            </a:r>
            <a:r>
              <a:rPr lang="zh-CN" altLang="en-US" sz="2130" dirty="0"/>
              <a:t> </a:t>
            </a:r>
          </a:p>
          <a:p>
            <a:pPr indent="0" fontAlgn="auto">
              <a:lnSpc>
                <a:spcPct val="150000"/>
              </a:lnSpc>
              <a:buNone/>
            </a:pPr>
            <a:r>
              <a:rPr lang="en-US" altLang="zh-CN" sz="2125" dirty="0">
                <a:sym typeface="+mn-ea"/>
              </a:rPr>
              <a:t>1</a:t>
            </a:r>
            <a:r>
              <a:rPr lang="zh-CN" altLang="en-US" sz="2125" dirty="0">
                <a:sym typeface="+mn-ea"/>
              </a:rPr>
              <a:t>、</a:t>
            </a:r>
            <a:r>
              <a:rPr lang="zh-CN" altLang="en-US" sz="2125" dirty="0">
                <a:solidFill>
                  <a:srgbClr val="FF3300"/>
                </a:solidFill>
                <a:sym typeface="+mn-ea"/>
              </a:rPr>
              <a:t>硬件</a:t>
            </a:r>
            <a:r>
              <a:rPr lang="zh-CN" altLang="en-US" sz="2125" dirty="0">
                <a:sym typeface="+mn-ea"/>
              </a:rPr>
              <a:t>资源共享：计算资源</a:t>
            </a:r>
            <a:r>
              <a:rPr lang="en-US" altLang="zh-CN" sz="2125" dirty="0">
                <a:sym typeface="+mn-ea"/>
              </a:rPr>
              <a:t>(CPU)</a:t>
            </a:r>
            <a:r>
              <a:rPr lang="zh-CN" altLang="en-US" sz="2125" dirty="0">
                <a:sym typeface="+mn-ea"/>
              </a:rPr>
              <a:t>、存储资源、打印机与扫描仪</a:t>
            </a:r>
            <a:r>
              <a:rPr lang="en-US" altLang="zh-CN" sz="2125" dirty="0">
                <a:sym typeface="+mn-ea"/>
              </a:rPr>
              <a:t>I/O</a:t>
            </a:r>
            <a:r>
              <a:rPr lang="zh-CN" altLang="en-US" sz="2125" dirty="0">
                <a:sym typeface="+mn-ea"/>
              </a:rPr>
              <a:t>等，</a:t>
            </a:r>
          </a:p>
          <a:p>
            <a:pPr indent="0" fontAlgn="auto">
              <a:lnSpc>
                <a:spcPct val="150000"/>
              </a:lnSpc>
              <a:buNone/>
            </a:pPr>
            <a:r>
              <a:rPr lang="zh-CN" altLang="en-US" sz="2125" dirty="0">
                <a:sym typeface="+mn-ea"/>
              </a:rPr>
              <a:t>            例：云存储、云计算。</a:t>
            </a:r>
            <a:endParaRPr lang="zh-CN" altLang="en-US" sz="2125" dirty="0"/>
          </a:p>
          <a:p>
            <a:pPr indent="0" fontAlgn="auto">
              <a:lnSpc>
                <a:spcPct val="150000"/>
              </a:lnSpc>
              <a:buNone/>
            </a:pPr>
            <a:r>
              <a:rPr lang="en-US" altLang="zh-CN" sz="2125" dirty="0">
                <a:sym typeface="+mn-ea"/>
              </a:rPr>
              <a:t>2</a:t>
            </a:r>
            <a:r>
              <a:rPr lang="zh-CN" altLang="en-US" sz="2125" dirty="0">
                <a:sym typeface="+mn-ea"/>
              </a:rPr>
              <a:t>、</a:t>
            </a:r>
            <a:r>
              <a:rPr lang="zh-CN" altLang="en-US" sz="2125" dirty="0">
                <a:solidFill>
                  <a:srgbClr val="FF3300"/>
                </a:solidFill>
                <a:sym typeface="+mn-ea"/>
              </a:rPr>
              <a:t>软件</a:t>
            </a:r>
            <a:r>
              <a:rPr lang="zh-CN" altLang="en-US" sz="2125" dirty="0">
                <a:sym typeface="+mn-ea"/>
              </a:rPr>
              <a:t>资源共享：</a:t>
            </a:r>
            <a:r>
              <a:rPr lang="en-US" altLang="zh-CN" sz="2125" dirty="0">
                <a:sym typeface="+mn-ea"/>
              </a:rPr>
              <a:t>SaaS</a:t>
            </a:r>
            <a:r>
              <a:rPr lang="zh-CN" altLang="en-US" sz="2125" dirty="0">
                <a:sym typeface="+mn-ea"/>
              </a:rPr>
              <a:t>（</a:t>
            </a:r>
            <a:r>
              <a:rPr lang="en-US" altLang="zh-CN" sz="2125" dirty="0">
                <a:sym typeface="+mn-ea"/>
              </a:rPr>
              <a:t>Software as a Service</a:t>
            </a:r>
            <a:r>
              <a:rPr lang="zh-CN" altLang="en-US" sz="2125" dirty="0">
                <a:sym typeface="+mn-ea"/>
              </a:rPr>
              <a:t>）。</a:t>
            </a:r>
            <a:endParaRPr lang="en-US" altLang="zh-CN" sz="2125" dirty="0">
              <a:sym typeface="+mn-ea"/>
            </a:endParaRPr>
          </a:p>
          <a:p>
            <a:pPr indent="0" fontAlgn="auto">
              <a:lnSpc>
                <a:spcPct val="150000"/>
              </a:lnSpc>
              <a:buNone/>
            </a:pPr>
            <a:r>
              <a:rPr lang="zh-CN" altLang="en-US" sz="2125" dirty="0">
                <a:sym typeface="+mn-ea"/>
              </a:rPr>
              <a:t>            例：大型办公软件、大型数据库系统等。</a:t>
            </a:r>
            <a:endParaRPr lang="zh-CN" altLang="en-US" sz="2125" dirty="0"/>
          </a:p>
          <a:p>
            <a:pPr indent="0" fontAlgn="auto">
              <a:lnSpc>
                <a:spcPct val="150000"/>
              </a:lnSpc>
              <a:buNone/>
            </a:pPr>
            <a:r>
              <a:rPr lang="en-US" altLang="zh-CN" sz="2125" dirty="0" smtClean="0">
                <a:sym typeface="+mn-ea"/>
              </a:rPr>
              <a:t>3</a:t>
            </a:r>
            <a:r>
              <a:rPr lang="zh-CN" altLang="en-US" sz="2125" dirty="0">
                <a:sym typeface="+mn-ea"/>
              </a:rPr>
              <a:t>、</a:t>
            </a:r>
            <a:r>
              <a:rPr lang="zh-CN" altLang="en-US" sz="2125" dirty="0">
                <a:solidFill>
                  <a:srgbClr val="FF3300"/>
                </a:solidFill>
                <a:sym typeface="+mn-ea"/>
              </a:rPr>
              <a:t>信息</a:t>
            </a:r>
            <a:r>
              <a:rPr lang="zh-CN" altLang="en-US" sz="2125" dirty="0">
                <a:sym typeface="+mn-ea"/>
              </a:rPr>
              <a:t>资源共享：信息检索，新闻浏览等。  </a:t>
            </a:r>
            <a:r>
              <a:rPr lang="zh-CN" altLang="en-US" sz="2130" dirty="0"/>
              <a:t> </a:t>
            </a:r>
            <a:r>
              <a:rPr lang="zh-CN" altLang="en-US" dirty="0"/>
              <a:t>                                                 </a:t>
            </a:r>
          </a:p>
        </p:txBody>
      </p:sp>
      <p:grpSp>
        <p:nvGrpSpPr>
          <p:cNvPr id="2" name="组合 1"/>
          <p:cNvGrpSpPr/>
          <p:nvPr/>
        </p:nvGrpSpPr>
        <p:grpSpPr>
          <a:xfrm>
            <a:off x="8119745" y="292100"/>
            <a:ext cx="4748530" cy="1337945"/>
            <a:chOff x="12787" y="460"/>
            <a:chExt cx="7478" cy="2107"/>
          </a:xfrm>
        </p:grpSpPr>
        <p:sp>
          <p:nvSpPr>
            <p:cNvPr id="15" name="文本框 14"/>
            <p:cNvSpPr txBox="1"/>
            <p:nvPr/>
          </p:nvSpPr>
          <p:spPr>
            <a:xfrm>
              <a:off x="12787" y="1306"/>
              <a:ext cx="4782" cy="580"/>
            </a:xfrm>
            <a:prstGeom prst="rect">
              <a:avLst/>
            </a:prstGeom>
            <a:noFill/>
          </p:spPr>
          <p:txBody>
            <a:bodyPr wrap="square" rtlCol="0">
              <a:spAutoFit/>
            </a:bodyPr>
            <a:lstStyle/>
            <a:p>
              <a:r>
                <a:rPr lang="zh-CN" altLang="en-US"/>
                <a:t>计算机网络的功能</a:t>
              </a:r>
            </a:p>
          </p:txBody>
        </p:sp>
        <p:sp>
          <p:nvSpPr>
            <p:cNvPr id="18" name="左大括号 17"/>
            <p:cNvSpPr/>
            <p:nvPr/>
          </p:nvSpPr>
          <p:spPr>
            <a:xfrm>
              <a:off x="16145" y="625"/>
              <a:ext cx="120" cy="1942"/>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9" name="文本框 18"/>
            <p:cNvSpPr txBox="1"/>
            <p:nvPr/>
          </p:nvSpPr>
          <p:spPr>
            <a:xfrm>
              <a:off x="16265" y="460"/>
              <a:ext cx="4000" cy="2107"/>
            </a:xfrm>
            <a:prstGeom prst="rect">
              <a:avLst/>
            </a:prstGeom>
            <a:noFill/>
          </p:spPr>
          <p:txBody>
            <a:bodyPr wrap="square" rtlCol="0" anchor="t">
              <a:spAutoFit/>
            </a:bodyPr>
            <a:lstStyle/>
            <a:p>
              <a:pPr indent="0" fontAlgn="auto">
                <a:lnSpc>
                  <a:spcPct val="150000"/>
                </a:lnSpc>
                <a:buNone/>
              </a:pPr>
              <a:r>
                <a:rPr lang="zh-CN" altLang="en-US">
                  <a:sym typeface="+mn-ea"/>
                </a:rPr>
                <a:t>硬件资源共享</a:t>
              </a:r>
            </a:p>
            <a:p>
              <a:pPr indent="0" fontAlgn="auto">
                <a:lnSpc>
                  <a:spcPct val="150000"/>
                </a:lnSpc>
                <a:buNone/>
              </a:pPr>
              <a:r>
                <a:rPr lang="zh-CN" altLang="en-US">
                  <a:sym typeface="+mn-ea"/>
                </a:rPr>
                <a:t>软件资源共享</a:t>
              </a:r>
              <a:endParaRPr lang="zh-CN" altLang="en-US"/>
            </a:p>
            <a:p>
              <a:pPr indent="0" fontAlgn="auto">
                <a:lnSpc>
                  <a:spcPct val="150000"/>
                </a:lnSpc>
                <a:buNone/>
              </a:pPr>
              <a:r>
                <a:rPr lang="zh-CN" altLang="en-US">
                  <a:solidFill>
                    <a:srgbClr val="FF0000"/>
                  </a:solidFill>
                  <a:sym typeface="+mn-ea"/>
                </a:rPr>
                <a:t>信息资源共享</a:t>
              </a:r>
              <a:r>
                <a:rPr lang="zh-CN" altLang="en-US">
                  <a:sym typeface="+mn-ea"/>
                </a:rPr>
                <a:t> </a:t>
              </a:r>
              <a:endParaRPr lang="zh-CN" altLang="en-US"/>
            </a:p>
          </p:txBody>
        </p:sp>
      </p:grpSp>
      <p:sp>
        <p:nvSpPr>
          <p:cNvPr id="3" name="文本框 2"/>
          <p:cNvSpPr txBox="1"/>
          <p:nvPr/>
        </p:nvSpPr>
        <p:spPr>
          <a:xfrm>
            <a:off x="0" y="8255"/>
            <a:ext cx="2316480" cy="368300"/>
          </a:xfrm>
          <a:prstGeom prst="rect">
            <a:avLst/>
          </a:prstGeom>
          <a:noFill/>
        </p:spPr>
        <p:txBody>
          <a:bodyPr wrap="none" rtlCol="0" anchor="t">
            <a:spAutoFit/>
          </a:bodyPr>
          <a:lstStyle/>
          <a:p>
            <a:pPr algn="l"/>
            <a:r>
              <a:rPr lang="en-US" altLang="zh-CN">
                <a:sym typeface="+mn-ea"/>
              </a:rPr>
              <a:t>1.1.3.3 </a:t>
            </a:r>
            <a:r>
              <a:rPr lang="zh-CN" altLang="en-US">
                <a:sym typeface="+mn-ea"/>
              </a:rPr>
              <a:t>信息资源共享</a:t>
            </a:r>
          </a:p>
        </p:txBody>
      </p:sp>
    </p:spTree>
    <p:custDataLst>
      <p:tags r:id="rId1"/>
    </p:custData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练习题</a:t>
            </a:r>
          </a:p>
        </p:txBody>
      </p:sp>
      <p:sp>
        <p:nvSpPr>
          <p:cNvPr id="6" name="文本框 5"/>
          <p:cNvSpPr txBox="1"/>
          <p:nvPr/>
        </p:nvSpPr>
        <p:spPr>
          <a:xfrm>
            <a:off x="1753870" y="1819275"/>
            <a:ext cx="7127240" cy="3040380"/>
          </a:xfrm>
          <a:prstGeom prst="rect">
            <a:avLst/>
          </a:prstGeom>
          <a:noFill/>
        </p:spPr>
        <p:txBody>
          <a:bodyPr wrap="square" rtlCol="0" anchor="t">
            <a:spAutoFit/>
          </a:bodyPr>
          <a:lstStyle/>
          <a:p>
            <a:r>
              <a:rPr lang="zh-CN" altLang="en-US" sz="2130"/>
              <a:t>通过信息交换，计算机网络实现的资源共享中不包括（</a:t>
            </a:r>
            <a:r>
              <a:rPr lang="en-US" altLang="zh-CN" sz="2130">
                <a:solidFill>
                  <a:schemeClr val="bg1"/>
                </a:solidFill>
              </a:rPr>
              <a:t>D</a:t>
            </a:r>
            <a:r>
              <a:rPr lang="zh-CN" altLang="en-US" sz="2130"/>
              <a:t>）</a:t>
            </a:r>
          </a:p>
          <a:p>
            <a:endParaRPr lang="zh-CN" altLang="en-US" sz="2130"/>
          </a:p>
          <a:p>
            <a:r>
              <a:rPr lang="zh-CN" altLang="en-US" sz="2130"/>
              <a:t>A:硬件资源共享</a:t>
            </a:r>
          </a:p>
          <a:p>
            <a:endParaRPr lang="zh-CN" altLang="en-US" sz="2130"/>
          </a:p>
          <a:p>
            <a:r>
              <a:rPr lang="zh-CN" altLang="en-US" sz="2130"/>
              <a:t>B:软件资源共享</a:t>
            </a:r>
          </a:p>
          <a:p>
            <a:endParaRPr lang="zh-CN" altLang="en-US" sz="2130"/>
          </a:p>
          <a:p>
            <a:r>
              <a:rPr lang="zh-CN" altLang="en-US" sz="2130"/>
              <a:t>C:信息资源共享</a:t>
            </a:r>
          </a:p>
          <a:p>
            <a:endParaRPr lang="zh-CN" altLang="en-US" sz="2130"/>
          </a:p>
          <a:p>
            <a:r>
              <a:rPr lang="zh-CN" altLang="en-US" sz="2130">
                <a:solidFill>
                  <a:schemeClr val="tx1"/>
                </a:solidFill>
              </a:rPr>
              <a:t>D:人力资源共享</a:t>
            </a:r>
          </a:p>
        </p:txBody>
      </p:sp>
    </p:spTree>
    <p:custDataLst>
      <p:tags r:id="rId1"/>
    </p:custData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练习题</a:t>
            </a:r>
          </a:p>
        </p:txBody>
      </p:sp>
      <p:sp>
        <p:nvSpPr>
          <p:cNvPr id="6" name="文本框 5"/>
          <p:cNvSpPr txBox="1"/>
          <p:nvPr/>
        </p:nvSpPr>
        <p:spPr>
          <a:xfrm>
            <a:off x="1753870" y="1819275"/>
            <a:ext cx="7127240" cy="3040380"/>
          </a:xfrm>
          <a:prstGeom prst="rect">
            <a:avLst/>
          </a:prstGeom>
          <a:noFill/>
        </p:spPr>
        <p:txBody>
          <a:bodyPr wrap="square" rtlCol="0" anchor="t">
            <a:spAutoFit/>
          </a:bodyPr>
          <a:lstStyle/>
          <a:p>
            <a:r>
              <a:rPr lang="zh-CN" altLang="en-US" sz="2130"/>
              <a:t>通过信息交换，计算机网络实现的资源共享中不包括（</a:t>
            </a:r>
            <a:r>
              <a:rPr lang="en-US" altLang="zh-CN" sz="2130"/>
              <a:t>D</a:t>
            </a:r>
            <a:r>
              <a:rPr lang="zh-CN" altLang="en-US" sz="2130"/>
              <a:t>）</a:t>
            </a:r>
          </a:p>
          <a:p>
            <a:endParaRPr lang="zh-CN" altLang="en-US" sz="2130"/>
          </a:p>
          <a:p>
            <a:r>
              <a:rPr lang="zh-CN" altLang="en-US" sz="2130"/>
              <a:t>A:硬件资源共享</a:t>
            </a:r>
          </a:p>
          <a:p>
            <a:endParaRPr lang="zh-CN" altLang="en-US" sz="2130"/>
          </a:p>
          <a:p>
            <a:r>
              <a:rPr lang="zh-CN" altLang="en-US" sz="2130"/>
              <a:t>B:软件资源共享</a:t>
            </a:r>
          </a:p>
          <a:p>
            <a:endParaRPr lang="zh-CN" altLang="en-US" sz="2130"/>
          </a:p>
          <a:p>
            <a:r>
              <a:rPr lang="zh-CN" altLang="en-US" sz="2130"/>
              <a:t>C:信息资源共享</a:t>
            </a:r>
          </a:p>
          <a:p>
            <a:endParaRPr lang="zh-CN" altLang="en-US" sz="2130"/>
          </a:p>
          <a:p>
            <a:r>
              <a:rPr lang="zh-CN" altLang="en-US" sz="2130">
                <a:solidFill>
                  <a:schemeClr val="accent6"/>
                </a:solidFill>
              </a:rPr>
              <a:t>D:人力资源共享</a:t>
            </a:r>
          </a:p>
        </p:txBody>
      </p:sp>
    </p:spTree>
    <p:custDataLst>
      <p:tags r:id="rId1"/>
    </p:custData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练习题</a:t>
            </a:r>
          </a:p>
        </p:txBody>
      </p:sp>
      <p:sp>
        <p:nvSpPr>
          <p:cNvPr id="6" name="文本框 5"/>
          <p:cNvSpPr txBox="1"/>
          <p:nvPr/>
        </p:nvSpPr>
        <p:spPr>
          <a:xfrm>
            <a:off x="1753870" y="1819275"/>
            <a:ext cx="8560435" cy="3695065"/>
          </a:xfrm>
          <a:prstGeom prst="rect">
            <a:avLst/>
          </a:prstGeom>
          <a:noFill/>
        </p:spPr>
        <p:txBody>
          <a:bodyPr wrap="square" rtlCol="0" anchor="t">
            <a:spAutoFit/>
          </a:bodyPr>
          <a:lstStyle/>
          <a:p>
            <a:pPr fontAlgn="auto">
              <a:lnSpc>
                <a:spcPct val="150000"/>
              </a:lnSpc>
            </a:pPr>
            <a:r>
              <a:rPr sz="2130"/>
              <a:t>计算机网络的功能是在不同主机之间实现快速的信息交换。通过信息交换，计算机网络可实现（</a:t>
            </a:r>
            <a:r>
              <a:rPr sz="2130">
                <a:solidFill>
                  <a:schemeClr val="bg2"/>
                </a:solidFill>
              </a:rPr>
              <a:t> </a:t>
            </a:r>
            <a:r>
              <a:rPr lang="en-US" sz="2130">
                <a:solidFill>
                  <a:schemeClr val="bg2"/>
                </a:solidFill>
              </a:rPr>
              <a:t>D</a:t>
            </a:r>
            <a:r>
              <a:rPr sz="2130"/>
              <a:t>）这一核心功能。</a:t>
            </a:r>
          </a:p>
          <a:p>
            <a:endParaRPr sz="2130"/>
          </a:p>
          <a:p>
            <a:r>
              <a:rPr sz="2130"/>
              <a:t>A:网络互连</a:t>
            </a:r>
          </a:p>
          <a:p>
            <a:endParaRPr sz="2130"/>
          </a:p>
          <a:p>
            <a:r>
              <a:rPr sz="2130"/>
              <a:t>B:分组交换</a:t>
            </a:r>
          </a:p>
          <a:p>
            <a:endParaRPr sz="2130"/>
          </a:p>
          <a:p>
            <a:r>
              <a:rPr sz="2130"/>
              <a:t>C:资源交换</a:t>
            </a:r>
          </a:p>
          <a:p>
            <a:endParaRPr sz="2130"/>
          </a:p>
          <a:p>
            <a:r>
              <a:rPr sz="2130">
                <a:solidFill>
                  <a:srgbClr val="202020"/>
                </a:solidFill>
              </a:rPr>
              <a:t>D:资源共享</a:t>
            </a:r>
          </a:p>
        </p:txBody>
      </p:sp>
    </p:spTree>
    <p:custDataLst>
      <p:tags r:id="rId1"/>
    </p:custData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练习题</a:t>
            </a:r>
          </a:p>
        </p:txBody>
      </p:sp>
      <p:sp>
        <p:nvSpPr>
          <p:cNvPr id="6" name="文本框 5"/>
          <p:cNvSpPr txBox="1"/>
          <p:nvPr/>
        </p:nvSpPr>
        <p:spPr>
          <a:xfrm>
            <a:off x="1753870" y="1819275"/>
            <a:ext cx="8560435" cy="3695065"/>
          </a:xfrm>
          <a:prstGeom prst="rect">
            <a:avLst/>
          </a:prstGeom>
          <a:noFill/>
        </p:spPr>
        <p:txBody>
          <a:bodyPr wrap="square" rtlCol="0" anchor="t">
            <a:spAutoFit/>
          </a:bodyPr>
          <a:lstStyle/>
          <a:p>
            <a:pPr fontAlgn="auto">
              <a:lnSpc>
                <a:spcPct val="150000"/>
              </a:lnSpc>
            </a:pPr>
            <a:r>
              <a:rPr sz="2130" dirty="0"/>
              <a:t>计算机网络的功能是在不同主机之间实现快速的信息交换。通过信息交换，计算机网络可实现（ </a:t>
            </a:r>
            <a:r>
              <a:rPr lang="en-US" sz="2130" dirty="0">
                <a:solidFill>
                  <a:srgbClr val="FF3300"/>
                </a:solidFill>
              </a:rPr>
              <a:t>D</a:t>
            </a:r>
            <a:r>
              <a:rPr sz="2130" dirty="0"/>
              <a:t>）这一核心功能。</a:t>
            </a:r>
          </a:p>
          <a:p>
            <a:endParaRPr sz="2130" dirty="0"/>
          </a:p>
          <a:p>
            <a:r>
              <a:rPr sz="2130" dirty="0"/>
              <a:t>A:网络互连</a:t>
            </a:r>
          </a:p>
          <a:p>
            <a:endParaRPr sz="2130" dirty="0"/>
          </a:p>
          <a:p>
            <a:r>
              <a:rPr sz="2130" dirty="0"/>
              <a:t>B:分组交换</a:t>
            </a:r>
          </a:p>
          <a:p>
            <a:endParaRPr sz="2130" dirty="0"/>
          </a:p>
          <a:p>
            <a:r>
              <a:rPr sz="2130" dirty="0"/>
              <a:t>C:资源交换</a:t>
            </a:r>
          </a:p>
          <a:p>
            <a:endParaRPr sz="2130" dirty="0"/>
          </a:p>
          <a:p>
            <a:r>
              <a:rPr sz="2130" dirty="0">
                <a:solidFill>
                  <a:schemeClr val="accent6"/>
                </a:solidFill>
              </a:rPr>
              <a:t>D:资源共享</a:t>
            </a:r>
          </a:p>
        </p:txBody>
      </p:sp>
    </p:spTree>
    <p:custDataLst>
      <p:tags r:id="rId1"/>
    </p:custData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练习题</a:t>
            </a:r>
          </a:p>
        </p:txBody>
      </p:sp>
      <p:sp>
        <p:nvSpPr>
          <p:cNvPr id="6" name="文本框 5"/>
          <p:cNvSpPr txBox="1"/>
          <p:nvPr/>
        </p:nvSpPr>
        <p:spPr>
          <a:xfrm>
            <a:off x="1753870" y="1819275"/>
            <a:ext cx="8560435" cy="2546985"/>
          </a:xfrm>
          <a:prstGeom prst="rect">
            <a:avLst/>
          </a:prstGeom>
          <a:noFill/>
        </p:spPr>
        <p:txBody>
          <a:bodyPr wrap="square" rtlCol="0" anchor="t">
            <a:spAutoFit/>
          </a:bodyPr>
          <a:lstStyle/>
          <a:p>
            <a:pPr fontAlgn="auto">
              <a:lnSpc>
                <a:spcPct val="150000"/>
              </a:lnSpc>
            </a:pPr>
            <a:r>
              <a:rPr sz="2130"/>
              <a:t>下列不属于硬件资源共享的是（</a:t>
            </a:r>
            <a:r>
              <a:rPr lang="en-US" sz="2130">
                <a:solidFill>
                  <a:schemeClr val="bg2"/>
                </a:solidFill>
              </a:rPr>
              <a:t>A</a:t>
            </a:r>
            <a:r>
              <a:rPr sz="2130"/>
              <a:t>）</a:t>
            </a:r>
          </a:p>
          <a:p>
            <a:pPr fontAlgn="auto">
              <a:lnSpc>
                <a:spcPct val="150000"/>
              </a:lnSpc>
            </a:pPr>
            <a:r>
              <a:rPr sz="2130">
                <a:solidFill>
                  <a:schemeClr val="tx1"/>
                </a:solidFill>
              </a:rPr>
              <a:t>A:大型数据库系统</a:t>
            </a:r>
            <a:endParaRPr sz="2130"/>
          </a:p>
          <a:p>
            <a:pPr fontAlgn="auto">
              <a:lnSpc>
                <a:spcPct val="150000"/>
              </a:lnSpc>
            </a:pPr>
            <a:r>
              <a:rPr sz="2130"/>
              <a:t>B:计算资源</a:t>
            </a:r>
          </a:p>
          <a:p>
            <a:pPr fontAlgn="auto">
              <a:lnSpc>
                <a:spcPct val="150000"/>
              </a:lnSpc>
            </a:pPr>
            <a:r>
              <a:rPr sz="2130"/>
              <a:t>C:存储资源</a:t>
            </a:r>
          </a:p>
          <a:p>
            <a:pPr fontAlgn="auto">
              <a:lnSpc>
                <a:spcPct val="150000"/>
              </a:lnSpc>
            </a:pPr>
            <a:r>
              <a:rPr sz="2130"/>
              <a:t>D:打印机与扫描仪I/O</a:t>
            </a:r>
          </a:p>
        </p:txBody>
      </p:sp>
    </p:spTree>
    <p:custDataLst>
      <p:tags r:id="rId1"/>
    </p:custData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练习题</a:t>
            </a:r>
          </a:p>
        </p:txBody>
      </p:sp>
      <p:sp>
        <p:nvSpPr>
          <p:cNvPr id="6" name="文本框 5"/>
          <p:cNvSpPr txBox="1"/>
          <p:nvPr/>
        </p:nvSpPr>
        <p:spPr>
          <a:xfrm>
            <a:off x="1753870" y="1819275"/>
            <a:ext cx="8560435" cy="2546985"/>
          </a:xfrm>
          <a:prstGeom prst="rect">
            <a:avLst/>
          </a:prstGeom>
          <a:noFill/>
        </p:spPr>
        <p:txBody>
          <a:bodyPr wrap="square" rtlCol="0" anchor="t">
            <a:spAutoFit/>
          </a:bodyPr>
          <a:lstStyle/>
          <a:p>
            <a:pPr fontAlgn="auto">
              <a:lnSpc>
                <a:spcPct val="150000"/>
              </a:lnSpc>
            </a:pPr>
            <a:r>
              <a:rPr sz="2130"/>
              <a:t>下列不属于硬件资源共享的是（</a:t>
            </a:r>
            <a:r>
              <a:rPr lang="en-US" sz="2130"/>
              <a:t>A</a:t>
            </a:r>
            <a:r>
              <a:rPr sz="2130"/>
              <a:t>）</a:t>
            </a:r>
          </a:p>
          <a:p>
            <a:pPr fontAlgn="auto">
              <a:lnSpc>
                <a:spcPct val="150000"/>
              </a:lnSpc>
            </a:pPr>
            <a:r>
              <a:rPr sz="2130">
                <a:solidFill>
                  <a:schemeClr val="accent6"/>
                </a:solidFill>
              </a:rPr>
              <a:t>A:大型数据库系统</a:t>
            </a:r>
            <a:endParaRPr sz="2130"/>
          </a:p>
          <a:p>
            <a:pPr fontAlgn="auto">
              <a:lnSpc>
                <a:spcPct val="150000"/>
              </a:lnSpc>
            </a:pPr>
            <a:r>
              <a:rPr sz="2130"/>
              <a:t>B:计算资源</a:t>
            </a:r>
          </a:p>
          <a:p>
            <a:pPr fontAlgn="auto">
              <a:lnSpc>
                <a:spcPct val="150000"/>
              </a:lnSpc>
            </a:pPr>
            <a:r>
              <a:rPr sz="2130"/>
              <a:t>C:存储资源</a:t>
            </a:r>
          </a:p>
          <a:p>
            <a:pPr fontAlgn="auto">
              <a:lnSpc>
                <a:spcPct val="150000"/>
              </a:lnSpc>
            </a:pPr>
            <a:r>
              <a:rPr sz="2130"/>
              <a:t>D:打印机与扫描仪I/O</a:t>
            </a:r>
          </a:p>
        </p:txBody>
      </p:sp>
    </p:spTree>
    <p:custDataLst>
      <p:tags r:id="rId1"/>
    </p:custData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5" name="文本框 4"/>
          <p:cNvSpPr txBox="1"/>
          <p:nvPr/>
        </p:nvSpPr>
        <p:spPr>
          <a:xfrm>
            <a:off x="426720" y="457835"/>
            <a:ext cx="2845435" cy="460375"/>
          </a:xfrm>
          <a:prstGeom prst="rect">
            <a:avLst/>
          </a:prstGeom>
          <a:noFill/>
        </p:spPr>
        <p:txBody>
          <a:bodyPr wrap="square" rtlCol="0">
            <a:spAutoFit/>
          </a:bodyPr>
          <a:lstStyle/>
          <a:p>
            <a:r>
              <a:rPr lang="zh-CN" altLang="en-US" sz="2400"/>
              <a:t>总结</a:t>
            </a:r>
          </a:p>
        </p:txBody>
      </p:sp>
      <p:pic>
        <p:nvPicPr>
          <p:cNvPr id="2" name="图片 1"/>
          <p:cNvPicPr>
            <a:picLocks noChangeAspect="1"/>
          </p:cNvPicPr>
          <p:nvPr/>
        </p:nvPicPr>
        <p:blipFill>
          <a:blip r:embed="rId3"/>
          <a:stretch>
            <a:fillRect/>
          </a:stretch>
        </p:blipFill>
        <p:spPr>
          <a:xfrm>
            <a:off x="1288415" y="1442085"/>
            <a:ext cx="9615170" cy="4251960"/>
          </a:xfrm>
          <a:prstGeom prst="rect">
            <a:avLst/>
          </a:prstGeom>
        </p:spPr>
      </p:pic>
    </p:spTree>
    <p:custDataLst>
      <p:tags r:id="rId1"/>
    </p:custData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7" name="文本框 6"/>
          <p:cNvSpPr txBox="1"/>
          <p:nvPr/>
        </p:nvSpPr>
        <p:spPr>
          <a:xfrm>
            <a:off x="3147060" y="2989580"/>
            <a:ext cx="2477135" cy="419100"/>
          </a:xfrm>
          <a:prstGeom prst="rect">
            <a:avLst/>
          </a:prstGeom>
          <a:noFill/>
        </p:spPr>
        <p:txBody>
          <a:bodyPr wrap="square" rtlCol="0">
            <a:spAutoFit/>
          </a:bodyPr>
          <a:lstStyle/>
          <a:p>
            <a:r>
              <a:rPr lang="zh-CN" altLang="zh-CN" sz="2130"/>
              <a:t>计算机网络的分类</a:t>
            </a:r>
          </a:p>
        </p:txBody>
      </p:sp>
      <p:sp>
        <p:nvSpPr>
          <p:cNvPr id="8" name="文本框 7"/>
          <p:cNvSpPr txBox="1"/>
          <p:nvPr/>
        </p:nvSpPr>
        <p:spPr>
          <a:xfrm>
            <a:off x="5791835" y="1953260"/>
            <a:ext cx="2572385" cy="2385060"/>
          </a:xfrm>
          <a:prstGeom prst="rect">
            <a:avLst/>
          </a:prstGeom>
          <a:noFill/>
        </p:spPr>
        <p:txBody>
          <a:bodyPr wrap="square" rtlCol="0">
            <a:spAutoFit/>
          </a:bodyPr>
          <a:lstStyle/>
          <a:p>
            <a:r>
              <a:rPr lang="zh-CN" altLang="en-US" sz="2130"/>
              <a:t>按覆盖范围分类</a:t>
            </a:r>
          </a:p>
          <a:p>
            <a:endParaRPr lang="zh-CN" altLang="en-US" sz="2130"/>
          </a:p>
          <a:p>
            <a:r>
              <a:rPr lang="zh-CN" altLang="en-US" sz="2130"/>
              <a:t>按拓扑结构分类</a:t>
            </a:r>
          </a:p>
          <a:p>
            <a:endParaRPr lang="zh-CN" altLang="en-US" sz="2130"/>
          </a:p>
          <a:p>
            <a:r>
              <a:rPr lang="zh-CN" altLang="en-US" sz="2130"/>
              <a:t>按交换方式分类</a:t>
            </a:r>
          </a:p>
          <a:p>
            <a:endParaRPr lang="zh-CN" altLang="en-US" sz="2130"/>
          </a:p>
          <a:p>
            <a:r>
              <a:rPr lang="zh-CN" altLang="en-US" sz="2130"/>
              <a:t>按网络用户属性</a:t>
            </a:r>
          </a:p>
        </p:txBody>
      </p:sp>
      <p:sp>
        <p:nvSpPr>
          <p:cNvPr id="9" name="左大括号 8"/>
          <p:cNvSpPr/>
          <p:nvPr/>
        </p:nvSpPr>
        <p:spPr>
          <a:xfrm>
            <a:off x="5594350" y="2021205"/>
            <a:ext cx="135890" cy="235394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 name="文本框 1"/>
          <p:cNvSpPr txBox="1"/>
          <p:nvPr/>
        </p:nvSpPr>
        <p:spPr>
          <a:xfrm>
            <a:off x="0" y="0"/>
            <a:ext cx="2773680" cy="368300"/>
          </a:xfrm>
          <a:prstGeom prst="rect">
            <a:avLst/>
          </a:prstGeom>
          <a:noFill/>
        </p:spPr>
        <p:txBody>
          <a:bodyPr wrap="none" rtlCol="0" anchor="t">
            <a:spAutoFit/>
          </a:bodyPr>
          <a:lstStyle/>
          <a:p>
            <a:r>
              <a:rPr lang="en-US" altLang="zh-CN">
                <a:sym typeface="+mn-ea"/>
              </a:rPr>
              <a:t>1.1.4.0 </a:t>
            </a:r>
            <a:r>
              <a:rPr lang="zh-CN" altLang="en-US">
                <a:sym typeface="+mn-ea"/>
              </a:rPr>
              <a:t>计算机网络的分类</a:t>
            </a:r>
            <a:endParaRPr lang="zh-CN" altLang="en-US"/>
          </a:p>
        </p:txBody>
      </p:sp>
    </p:spTree>
    <p:custDataLst>
      <p:tags r:id="rId1"/>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dirty="0"/>
              <a:t>1.1.4 </a:t>
            </a:r>
            <a:r>
              <a:rPr lang="zh-CN" altLang="en-US" sz="2400" dirty="0"/>
              <a:t>计算机网络的分类  </a:t>
            </a:r>
          </a:p>
          <a:p>
            <a:pPr marL="0" indent="0" fontAlgn="auto">
              <a:lnSpc>
                <a:spcPct val="150000"/>
              </a:lnSpc>
              <a:buNone/>
            </a:pPr>
            <a:r>
              <a:rPr lang="zh-CN" altLang="en-US" sz="2130" dirty="0"/>
              <a:t>            （</a:t>
            </a:r>
            <a:r>
              <a:rPr lang="en-US" altLang="zh-CN" sz="2130" dirty="0"/>
              <a:t>1</a:t>
            </a:r>
            <a:r>
              <a:rPr lang="zh-CN" altLang="en-US" sz="2130" dirty="0"/>
              <a:t>）  按覆盖范围分类</a:t>
            </a:r>
          </a:p>
          <a:p>
            <a:pPr marL="0" indent="0" fontAlgn="auto">
              <a:lnSpc>
                <a:spcPct val="150000"/>
              </a:lnSpc>
              <a:buNone/>
            </a:pPr>
            <a:endParaRPr lang="zh-CN" altLang="en-US" sz="2130" dirty="0"/>
          </a:p>
          <a:p>
            <a:pPr marL="0" indent="0" fontAlgn="auto">
              <a:lnSpc>
                <a:spcPct val="150000"/>
              </a:lnSpc>
              <a:buNone/>
            </a:pPr>
            <a:endParaRPr lang="zh-CN" altLang="en-US" sz="2130" dirty="0"/>
          </a:p>
          <a:p>
            <a:pPr marL="0" indent="0" fontAlgn="auto">
              <a:lnSpc>
                <a:spcPct val="150000"/>
              </a:lnSpc>
              <a:buNone/>
            </a:pPr>
            <a:r>
              <a:rPr lang="en-US" altLang="zh-CN" sz="2130" dirty="0"/>
              <a:t>        </a:t>
            </a:r>
            <a:r>
              <a:rPr lang="zh-CN" altLang="en-US" sz="2130" dirty="0"/>
              <a:t>        </a:t>
            </a:r>
          </a:p>
          <a:p>
            <a:pPr marL="0" indent="0" fontAlgn="auto">
              <a:lnSpc>
                <a:spcPct val="150000"/>
              </a:lnSpc>
              <a:buNone/>
            </a:pPr>
            <a:endParaRPr lang="zh-CN" altLang="en-US" sz="2130" dirty="0"/>
          </a:p>
          <a:p>
            <a:pPr marL="0" indent="0" fontAlgn="auto">
              <a:lnSpc>
                <a:spcPct val="150000"/>
              </a:lnSpc>
              <a:buNone/>
            </a:pPr>
            <a:endParaRPr lang="en-US" altLang="zh-CN" sz="1800" dirty="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pic>
        <p:nvPicPr>
          <p:cNvPr id="6" name="图片 5"/>
          <p:cNvPicPr>
            <a:picLocks noChangeAspect="1"/>
          </p:cNvPicPr>
          <p:nvPr/>
        </p:nvPicPr>
        <p:blipFill>
          <a:blip r:embed="rId3"/>
          <a:stretch>
            <a:fillRect/>
          </a:stretch>
        </p:blipFill>
        <p:spPr>
          <a:xfrm>
            <a:off x="3927475" y="4401820"/>
            <a:ext cx="542925" cy="561975"/>
          </a:xfrm>
          <a:prstGeom prst="rect">
            <a:avLst/>
          </a:prstGeom>
          <a:solidFill>
            <a:schemeClr val="accent1">
              <a:lumMod val="60000"/>
              <a:lumOff val="40000"/>
            </a:schemeClr>
          </a:solidFill>
          <a:ln>
            <a:solidFill>
              <a:schemeClr val="accent1">
                <a:lumMod val="60000"/>
                <a:lumOff val="40000"/>
              </a:schemeClr>
            </a:solidFill>
          </a:ln>
        </p:spPr>
      </p:pic>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1" name="椭圆 10"/>
          <p:cNvSpPr/>
          <p:nvPr/>
        </p:nvSpPr>
        <p:spPr>
          <a:xfrm>
            <a:off x="203835" y="3733165"/>
            <a:ext cx="2137410" cy="1898650"/>
          </a:xfrm>
          <a:prstGeom prst="ellipse">
            <a:avLst/>
          </a:prstGeom>
          <a:solidFill>
            <a:schemeClr val="accent1">
              <a:lumMod val="60000"/>
              <a:lumOff val="40000"/>
            </a:schemeClr>
          </a:solidFill>
          <a:ln>
            <a:solidFill>
              <a:schemeClr val="accent1">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Microsoft YaHei" charset="-122"/>
              <a:ea typeface="Microsoft YaHei" charset="-122"/>
              <a:cs typeface="Microsoft YaHei" charset="-122"/>
            </a:endParaRPr>
          </a:p>
        </p:txBody>
      </p:sp>
      <p:sp>
        <p:nvSpPr>
          <p:cNvPr id="12" name="椭圆 11"/>
          <p:cNvSpPr/>
          <p:nvPr/>
        </p:nvSpPr>
        <p:spPr>
          <a:xfrm>
            <a:off x="2870200" y="3432810"/>
            <a:ext cx="2411095" cy="2199005"/>
          </a:xfrm>
          <a:prstGeom prst="ellipse">
            <a:avLst/>
          </a:prstGeom>
          <a:solidFill>
            <a:schemeClr val="accent1">
              <a:lumMod val="60000"/>
              <a:lumOff val="40000"/>
            </a:schemeClr>
          </a:solidFill>
          <a:ln>
            <a:solidFill>
              <a:schemeClr val="accent1">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Microsoft YaHei" charset="-122"/>
              <a:ea typeface="Microsoft YaHei" charset="-122"/>
              <a:cs typeface="Microsoft YaHei" charset="-122"/>
            </a:endParaRPr>
          </a:p>
        </p:txBody>
      </p:sp>
      <p:sp>
        <p:nvSpPr>
          <p:cNvPr id="13" name="椭圆 12"/>
          <p:cNvSpPr/>
          <p:nvPr/>
        </p:nvSpPr>
        <p:spPr>
          <a:xfrm>
            <a:off x="5695315" y="3118485"/>
            <a:ext cx="2719070" cy="2513330"/>
          </a:xfrm>
          <a:prstGeom prst="ellipse">
            <a:avLst/>
          </a:prstGeom>
          <a:solidFill>
            <a:schemeClr val="accent1">
              <a:lumMod val="60000"/>
              <a:lumOff val="40000"/>
            </a:schemeClr>
          </a:solidFill>
          <a:ln>
            <a:solidFill>
              <a:schemeClr val="accent1">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Microsoft YaHei" charset="-122"/>
              <a:ea typeface="Microsoft YaHei" charset="-122"/>
              <a:cs typeface="Microsoft YaHei" charset="-122"/>
            </a:endParaRPr>
          </a:p>
        </p:txBody>
      </p:sp>
      <p:sp>
        <p:nvSpPr>
          <p:cNvPr id="15" name="椭圆 14"/>
          <p:cNvSpPr/>
          <p:nvPr/>
        </p:nvSpPr>
        <p:spPr>
          <a:xfrm>
            <a:off x="8867140" y="2819400"/>
            <a:ext cx="3060065" cy="2812415"/>
          </a:xfrm>
          <a:prstGeom prst="ellipse">
            <a:avLst/>
          </a:prstGeom>
          <a:solidFill>
            <a:schemeClr val="accent1">
              <a:lumMod val="60000"/>
              <a:lumOff val="40000"/>
            </a:schemeClr>
          </a:solidFill>
          <a:ln>
            <a:solidFill>
              <a:schemeClr val="accent1">
                <a:lumMod val="60000"/>
                <a:lumOff val="4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latin typeface="Microsoft YaHei" charset="-122"/>
              <a:ea typeface="Microsoft YaHei" charset="-122"/>
              <a:cs typeface="Microsoft YaHei" charset="-122"/>
            </a:endParaRPr>
          </a:p>
        </p:txBody>
      </p:sp>
      <p:sp>
        <p:nvSpPr>
          <p:cNvPr id="16" name="文本框 15"/>
          <p:cNvSpPr txBox="1"/>
          <p:nvPr/>
        </p:nvSpPr>
        <p:spPr>
          <a:xfrm>
            <a:off x="763905" y="4071620"/>
            <a:ext cx="1132130" cy="1074420"/>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r>
              <a:rPr lang="zh-CN" altLang="en-US" sz="2130">
                <a:latin typeface="Microsoft YaHei" charset="-122"/>
                <a:ea typeface="Microsoft YaHei" charset="-122"/>
                <a:cs typeface="Microsoft YaHei" charset="-122"/>
              </a:rPr>
              <a:t>个域网</a:t>
            </a:r>
          </a:p>
          <a:p>
            <a:endParaRPr lang="zh-CN" altLang="en-US" sz="2130">
              <a:latin typeface="Microsoft YaHei" charset="-122"/>
              <a:ea typeface="Microsoft YaHei" charset="-122"/>
              <a:cs typeface="Microsoft YaHei" charset="-122"/>
            </a:endParaRPr>
          </a:p>
          <a:p>
            <a:r>
              <a:rPr lang="en-US" altLang="zh-CN" sz="2130">
                <a:latin typeface="Microsoft YaHei" charset="-122"/>
                <a:ea typeface="Microsoft YaHei" charset="-122"/>
                <a:cs typeface="Microsoft YaHei" charset="-122"/>
              </a:rPr>
              <a:t>  PAN</a:t>
            </a:r>
          </a:p>
        </p:txBody>
      </p:sp>
      <p:sp>
        <p:nvSpPr>
          <p:cNvPr id="22" name="文本框 21"/>
          <p:cNvSpPr txBox="1"/>
          <p:nvPr/>
        </p:nvSpPr>
        <p:spPr>
          <a:xfrm>
            <a:off x="3393440" y="4071620"/>
            <a:ext cx="1365250" cy="1074420"/>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r>
              <a:rPr lang="en-US" altLang="zh-CN" dirty="0">
                <a:latin typeface="Microsoft YaHei" charset="-122"/>
                <a:ea typeface="Microsoft YaHei" charset="-122"/>
                <a:cs typeface="Microsoft YaHei" charset="-122"/>
              </a:rPr>
              <a:t>   </a:t>
            </a:r>
            <a:r>
              <a:rPr lang="zh-CN" altLang="en-US" sz="2130" dirty="0">
                <a:latin typeface="Microsoft YaHei" charset="-122"/>
                <a:ea typeface="Microsoft YaHei" charset="-122"/>
                <a:cs typeface="Microsoft YaHei" charset="-122"/>
              </a:rPr>
              <a:t>局域网</a:t>
            </a:r>
          </a:p>
          <a:p>
            <a:endParaRPr lang="zh-CN" altLang="en-US" sz="2130" dirty="0">
              <a:latin typeface="Microsoft YaHei" charset="-122"/>
              <a:ea typeface="Microsoft YaHei" charset="-122"/>
              <a:cs typeface="Microsoft YaHei" charset="-122"/>
            </a:endParaRPr>
          </a:p>
          <a:p>
            <a:r>
              <a:rPr lang="en-US" altLang="zh-CN" sz="2130" dirty="0">
                <a:latin typeface="Microsoft YaHei" charset="-122"/>
                <a:ea typeface="Microsoft YaHei" charset="-122"/>
                <a:cs typeface="Microsoft YaHei" charset="-122"/>
              </a:rPr>
              <a:t>    LAN</a:t>
            </a:r>
          </a:p>
        </p:txBody>
      </p:sp>
      <p:sp>
        <p:nvSpPr>
          <p:cNvPr id="23" name="文本框 22"/>
          <p:cNvSpPr txBox="1"/>
          <p:nvPr/>
        </p:nvSpPr>
        <p:spPr>
          <a:xfrm>
            <a:off x="6387465" y="4078605"/>
            <a:ext cx="1365250" cy="1074420"/>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r>
              <a:rPr lang="en-US" altLang="zh-CN" sz="2130" dirty="0">
                <a:latin typeface="Microsoft YaHei" charset="-122"/>
                <a:ea typeface="Microsoft YaHei" charset="-122"/>
                <a:cs typeface="Microsoft YaHei" charset="-122"/>
              </a:rPr>
              <a:t> </a:t>
            </a:r>
            <a:r>
              <a:rPr lang="zh-CN" altLang="en-US" sz="2130" dirty="0">
                <a:latin typeface="Microsoft YaHei" charset="-122"/>
                <a:ea typeface="Microsoft YaHei" charset="-122"/>
                <a:cs typeface="Microsoft YaHei" charset="-122"/>
              </a:rPr>
              <a:t>城域网</a:t>
            </a:r>
          </a:p>
          <a:p>
            <a:endParaRPr lang="zh-CN" altLang="en-US" sz="2130" dirty="0">
              <a:latin typeface="Microsoft YaHei" charset="-122"/>
              <a:ea typeface="Microsoft YaHei" charset="-122"/>
              <a:cs typeface="Microsoft YaHei" charset="-122"/>
            </a:endParaRPr>
          </a:p>
          <a:p>
            <a:r>
              <a:rPr lang="en-US" altLang="zh-CN" sz="2130" dirty="0">
                <a:latin typeface="Microsoft YaHei" charset="-122"/>
                <a:ea typeface="Microsoft YaHei" charset="-122"/>
                <a:cs typeface="Microsoft YaHei" charset="-122"/>
              </a:rPr>
              <a:t>   MAN</a:t>
            </a:r>
          </a:p>
        </p:txBody>
      </p:sp>
      <p:sp>
        <p:nvSpPr>
          <p:cNvPr id="24" name="文本框 23"/>
          <p:cNvSpPr txBox="1"/>
          <p:nvPr/>
        </p:nvSpPr>
        <p:spPr>
          <a:xfrm>
            <a:off x="9968230" y="4032250"/>
            <a:ext cx="1365250" cy="1074420"/>
          </a:xfrm>
          <a:prstGeom prst="rect">
            <a:avLst/>
          </a:prstGeom>
          <a:solidFill>
            <a:schemeClr val="accent1">
              <a:lumMod val="60000"/>
              <a:lumOff val="40000"/>
            </a:schemeClr>
          </a:solidFill>
          <a:ln>
            <a:solidFill>
              <a:schemeClr val="accent1">
                <a:lumMod val="60000"/>
                <a:lumOff val="40000"/>
              </a:schemeClr>
            </a:solidFill>
          </a:ln>
        </p:spPr>
        <p:txBody>
          <a:bodyPr wrap="square" rtlCol="0">
            <a:spAutoFit/>
          </a:bodyPr>
          <a:lstStyle/>
          <a:p>
            <a:r>
              <a:rPr lang="zh-CN" altLang="en-US" sz="2130" dirty="0">
                <a:latin typeface="Microsoft YaHei" charset="-122"/>
                <a:ea typeface="Microsoft YaHei" charset="-122"/>
                <a:cs typeface="Microsoft YaHei" charset="-122"/>
              </a:rPr>
              <a:t>广域网</a:t>
            </a:r>
          </a:p>
          <a:p>
            <a:endParaRPr lang="zh-CN" altLang="en-US" sz="2130" dirty="0">
              <a:latin typeface="Microsoft YaHei" charset="-122"/>
              <a:ea typeface="Microsoft YaHei" charset="-122"/>
              <a:cs typeface="Microsoft YaHei" charset="-122"/>
            </a:endParaRPr>
          </a:p>
          <a:p>
            <a:r>
              <a:rPr lang="en-US" altLang="zh-CN" sz="2130" dirty="0">
                <a:latin typeface="Microsoft YaHei" charset="-122"/>
                <a:ea typeface="Microsoft YaHei" charset="-122"/>
                <a:cs typeface="Microsoft YaHei" charset="-122"/>
              </a:rPr>
              <a:t> WAN</a:t>
            </a:r>
          </a:p>
        </p:txBody>
      </p:sp>
      <p:sp>
        <p:nvSpPr>
          <p:cNvPr id="14" name="矩形 13"/>
          <p:cNvSpPr/>
          <p:nvPr/>
        </p:nvSpPr>
        <p:spPr>
          <a:xfrm>
            <a:off x="6141403" y="131574"/>
            <a:ext cx="3999230" cy="1612621"/>
          </a:xfrm>
          <a:prstGeom prst="rect">
            <a:avLst/>
          </a:prstGeom>
        </p:spPr>
        <p:txBody>
          <a:bodyPr wrap="square">
            <a:spAutoFit/>
          </a:bodyPr>
          <a:lstStyle/>
          <a:p>
            <a:pPr>
              <a:lnSpc>
                <a:spcPct val="150000"/>
              </a:lnSpc>
            </a:pPr>
            <a:r>
              <a:rPr lang="en-US" altLang="zh-CN" sz="1600" dirty="0" smtClean="0">
                <a:solidFill>
                  <a:srgbClr val="333333"/>
                </a:solidFill>
                <a:latin typeface="Microsoft YaHei" charset="-122"/>
                <a:ea typeface="Microsoft YaHei" charset="-122"/>
                <a:cs typeface="Microsoft YaHei" charset="-122"/>
              </a:rPr>
              <a:t>area</a:t>
            </a:r>
            <a:r>
              <a:rPr lang="zh-CN" altLang="en-US" sz="1600" dirty="0" smtClean="0">
                <a:solidFill>
                  <a:srgbClr val="333333"/>
                </a:solidFill>
                <a:latin typeface="Microsoft YaHei" charset="-122"/>
                <a:ea typeface="Microsoft YaHei" charset="-122"/>
                <a:cs typeface="Microsoft YaHei" charset="-122"/>
              </a:rPr>
              <a:t>：区域</a:t>
            </a:r>
            <a:endParaRPr lang="en-US" altLang="zh-CN" sz="1600" dirty="0" smtClean="0">
              <a:solidFill>
                <a:srgbClr val="333333"/>
              </a:solidFill>
              <a:latin typeface="Microsoft YaHei" charset="-122"/>
              <a:ea typeface="Microsoft YaHei" charset="-122"/>
              <a:cs typeface="Microsoft YaHei" charset="-122"/>
            </a:endParaRPr>
          </a:p>
          <a:p>
            <a:pPr>
              <a:lnSpc>
                <a:spcPct val="150000"/>
              </a:lnSpc>
            </a:pPr>
            <a:r>
              <a:rPr lang="en-US" altLang="zh-CN" sz="1600" dirty="0" smtClean="0">
                <a:solidFill>
                  <a:srgbClr val="333333"/>
                </a:solidFill>
                <a:latin typeface="Microsoft YaHei" charset="-122"/>
                <a:ea typeface="Microsoft YaHei" charset="-122"/>
                <a:cs typeface="Microsoft YaHei" charset="-122"/>
              </a:rPr>
              <a:t>network</a:t>
            </a:r>
            <a:r>
              <a:rPr lang="zh-CN" altLang="en-US" sz="1600" dirty="0" smtClean="0">
                <a:solidFill>
                  <a:srgbClr val="333333"/>
                </a:solidFill>
                <a:latin typeface="Microsoft YaHei" charset="-122"/>
                <a:ea typeface="Microsoft YaHei" charset="-122"/>
                <a:cs typeface="Microsoft YaHei" charset="-122"/>
              </a:rPr>
              <a:t>：网络</a:t>
            </a:r>
            <a:endParaRPr lang="en-US" altLang="zh-CN" sz="1600" dirty="0" smtClean="0">
              <a:solidFill>
                <a:srgbClr val="333333"/>
              </a:solidFill>
              <a:latin typeface="Microsoft YaHei" charset="-122"/>
              <a:ea typeface="Microsoft YaHei" charset="-122"/>
              <a:cs typeface="Microsoft YaHei" charset="-122"/>
            </a:endParaRPr>
          </a:p>
          <a:p>
            <a:pPr>
              <a:lnSpc>
                <a:spcPct val="150000"/>
              </a:lnSpc>
            </a:pPr>
            <a:r>
              <a:rPr lang="en-US" altLang="zh-CN" sz="1600" dirty="0" smtClean="0">
                <a:solidFill>
                  <a:srgbClr val="333333"/>
                </a:solidFill>
                <a:latin typeface="Microsoft YaHei" charset="-122"/>
                <a:ea typeface="Microsoft YaHei" charset="-122"/>
                <a:cs typeface="Microsoft YaHei" charset="-122"/>
              </a:rPr>
              <a:t>P:</a:t>
            </a:r>
            <a:r>
              <a:rPr lang="en-US" altLang="zh-CN" sz="1600" dirty="0"/>
              <a:t> </a:t>
            </a:r>
            <a:r>
              <a:rPr lang="en-US" altLang="zh-CN" sz="1600" dirty="0" smtClean="0"/>
              <a:t>Personal</a:t>
            </a:r>
            <a:r>
              <a:rPr lang="zh-CN" altLang="en-US" sz="1600" dirty="0" smtClean="0"/>
              <a:t>            </a:t>
            </a:r>
            <a:r>
              <a:rPr lang="en-US" altLang="zh-CN" sz="1600" dirty="0" smtClean="0">
                <a:latin typeface="Microsoft YaHei" charset="-122"/>
                <a:ea typeface="Microsoft YaHei" charset="-122"/>
                <a:cs typeface="Microsoft YaHei" charset="-122"/>
              </a:rPr>
              <a:t>L</a:t>
            </a:r>
            <a:r>
              <a:rPr lang="zh-CN" altLang="en-US" sz="1600" dirty="0" smtClean="0">
                <a:latin typeface="Microsoft YaHei" charset="-122"/>
                <a:ea typeface="Microsoft YaHei" charset="-122"/>
                <a:cs typeface="Microsoft YaHei" charset="-122"/>
              </a:rPr>
              <a:t>：</a:t>
            </a:r>
            <a:r>
              <a:rPr lang="en-US" altLang="zh-CN" sz="1600" dirty="0"/>
              <a:t> </a:t>
            </a:r>
            <a:r>
              <a:rPr lang="en-US" altLang="zh-CN" sz="1600" dirty="0" smtClean="0"/>
              <a:t>Local</a:t>
            </a:r>
          </a:p>
          <a:p>
            <a:pPr>
              <a:lnSpc>
                <a:spcPct val="150000"/>
              </a:lnSpc>
            </a:pPr>
            <a:r>
              <a:rPr lang="en-US" altLang="zh-CN" sz="1600" dirty="0" smtClean="0">
                <a:latin typeface="Microsoft YaHei" charset="-122"/>
                <a:ea typeface="Microsoft YaHei" charset="-122"/>
                <a:cs typeface="Microsoft YaHei" charset="-122"/>
              </a:rPr>
              <a:t>M</a:t>
            </a:r>
            <a:r>
              <a:rPr lang="zh-CN" altLang="en-US" sz="1600" dirty="0" smtClean="0">
                <a:latin typeface="Microsoft YaHei" charset="-122"/>
                <a:ea typeface="Microsoft YaHei" charset="-122"/>
                <a:cs typeface="Microsoft YaHei" charset="-122"/>
              </a:rPr>
              <a:t>：</a:t>
            </a:r>
            <a:r>
              <a:rPr lang="en-US" altLang="zh-CN" sz="1600" dirty="0" smtClean="0"/>
              <a:t>Metropolitan</a:t>
            </a:r>
            <a:r>
              <a:rPr lang="zh-CN" altLang="en-US" sz="1600" dirty="0" smtClean="0"/>
              <a:t>   </a:t>
            </a:r>
            <a:r>
              <a:rPr lang="en-US" altLang="zh-CN" sz="1600" dirty="0" smtClean="0">
                <a:latin typeface="Microsoft YaHei" charset="-122"/>
                <a:ea typeface="Microsoft YaHei" charset="-122"/>
                <a:cs typeface="Microsoft YaHei" charset="-122"/>
              </a:rPr>
              <a:t>W</a:t>
            </a:r>
            <a:r>
              <a:rPr lang="zh-CN" altLang="en-US" sz="1600" dirty="0" smtClean="0">
                <a:latin typeface="Microsoft YaHei" charset="-122"/>
                <a:ea typeface="Microsoft YaHei" charset="-122"/>
                <a:cs typeface="Microsoft YaHei" charset="-122"/>
              </a:rPr>
              <a:t>：</a:t>
            </a:r>
            <a:r>
              <a:rPr lang="en-US" altLang="zh-CN" sz="1600" dirty="0"/>
              <a:t>Wide</a:t>
            </a:r>
            <a:endParaRPr lang="zh-CN" altLang="en-US" sz="1600" dirty="0">
              <a:latin typeface="Microsoft YaHei" charset="-122"/>
              <a:ea typeface="Microsoft YaHei" charset="-122"/>
              <a:cs typeface="Microsoft YaHei"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454" y="2203606"/>
            <a:ext cx="1331331" cy="1331331"/>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8762" y="352503"/>
            <a:ext cx="1331331" cy="133133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3453" y="4329772"/>
            <a:ext cx="1331331" cy="133133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2203605"/>
            <a:ext cx="1331331" cy="133133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3113" y="4329771"/>
            <a:ext cx="1331331" cy="1331331"/>
          </a:xfrm>
          <a:prstGeom prst="rect">
            <a:avLst/>
          </a:prstGeom>
        </p:spPr>
      </p:pic>
      <p:cxnSp>
        <p:nvCxnSpPr>
          <p:cNvPr id="8" name="直线箭头连接符 7"/>
          <p:cNvCxnSpPr>
            <a:stCxn id="3" idx="2"/>
            <a:endCxn id="2" idx="3"/>
          </p:cNvCxnSpPr>
          <p:nvPr/>
        </p:nvCxnSpPr>
        <p:spPr>
          <a:xfrm flipH="1">
            <a:off x="3904785" y="1683834"/>
            <a:ext cx="1839643" cy="1185438"/>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a:stCxn id="5" idx="1"/>
            <a:endCxn id="2" idx="3"/>
          </p:cNvCxnSpPr>
          <p:nvPr/>
        </p:nvCxnSpPr>
        <p:spPr>
          <a:xfrm flipH="1">
            <a:off x="3904785" y="2869271"/>
            <a:ext cx="3928328" cy="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4" idx="3"/>
            <a:endCxn id="2" idx="3"/>
          </p:cNvCxnSpPr>
          <p:nvPr/>
        </p:nvCxnSpPr>
        <p:spPr>
          <a:xfrm flipV="1">
            <a:off x="3904784" y="2869272"/>
            <a:ext cx="1" cy="212616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p:cNvCxnSpPr>
            <a:stCxn id="6" idx="1"/>
            <a:endCxn id="2" idx="3"/>
          </p:cNvCxnSpPr>
          <p:nvPr/>
        </p:nvCxnSpPr>
        <p:spPr>
          <a:xfrm flipH="1" flipV="1">
            <a:off x="3904785" y="2869272"/>
            <a:ext cx="3928328" cy="2126165"/>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stCxn id="3" idx="2"/>
            <a:endCxn id="5" idx="1"/>
          </p:cNvCxnSpPr>
          <p:nvPr/>
        </p:nvCxnSpPr>
        <p:spPr>
          <a:xfrm>
            <a:off x="5744428" y="1683834"/>
            <a:ext cx="2088685" cy="1185437"/>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a:stCxn id="3" idx="2"/>
            <a:endCxn id="4" idx="3"/>
          </p:cNvCxnSpPr>
          <p:nvPr/>
        </p:nvCxnSpPr>
        <p:spPr>
          <a:xfrm flipH="1">
            <a:off x="3904784" y="1683834"/>
            <a:ext cx="1839644" cy="3311604"/>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p:cNvCxnSpPr>
            <a:stCxn id="3" idx="2"/>
            <a:endCxn id="6" idx="1"/>
          </p:cNvCxnSpPr>
          <p:nvPr/>
        </p:nvCxnSpPr>
        <p:spPr>
          <a:xfrm>
            <a:off x="5744428" y="1683834"/>
            <a:ext cx="2088685" cy="3311603"/>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p:cNvCxnSpPr>
            <a:stCxn id="5" idx="1"/>
            <a:endCxn id="4" idx="3"/>
          </p:cNvCxnSpPr>
          <p:nvPr/>
        </p:nvCxnSpPr>
        <p:spPr>
          <a:xfrm flipH="1">
            <a:off x="3904784" y="2869271"/>
            <a:ext cx="3928329" cy="2126167"/>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p:cNvCxnSpPr>
            <a:stCxn id="6" idx="1"/>
            <a:endCxn id="4" idx="3"/>
          </p:cNvCxnSpPr>
          <p:nvPr/>
        </p:nvCxnSpPr>
        <p:spPr>
          <a:xfrm flipH="1">
            <a:off x="3904784" y="4995437"/>
            <a:ext cx="3928329" cy="1"/>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1"/>
            <a:endCxn id="6" idx="1"/>
          </p:cNvCxnSpPr>
          <p:nvPr/>
        </p:nvCxnSpPr>
        <p:spPr>
          <a:xfrm>
            <a:off x="7833113" y="2869271"/>
            <a:ext cx="0" cy="2126166"/>
          </a:xfrm>
          <a:prstGeom prst="straightConnector1">
            <a:avLst/>
          </a:prstGeom>
          <a:ln w="38100">
            <a:solidFill>
              <a:schemeClr val="accent6">
                <a:lumMod val="7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62716325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8" name="文本框 17"/>
          <p:cNvSpPr txBox="1"/>
          <p:nvPr/>
        </p:nvSpPr>
        <p:spPr>
          <a:xfrm>
            <a:off x="1121410" y="2909570"/>
            <a:ext cx="6006465" cy="3529330"/>
          </a:xfrm>
          <a:prstGeom prst="rect">
            <a:avLst/>
          </a:prstGeom>
          <a:noFill/>
        </p:spPr>
        <p:txBody>
          <a:bodyPr wrap="square" rtlCol="0">
            <a:spAutoFit/>
          </a:bodyPr>
          <a:lstStyle/>
          <a:p>
            <a:pPr fontAlgn="auto">
              <a:lnSpc>
                <a:spcPct val="150000"/>
              </a:lnSpc>
            </a:pPr>
            <a:r>
              <a:rPr lang="zh-CN" altLang="en-US" sz="2130"/>
              <a:t>个域网                                     ①</a:t>
            </a:r>
            <a:r>
              <a:rPr lang="en-US" altLang="zh-CN" sz="2130"/>
              <a:t>WAN</a:t>
            </a:r>
            <a:endParaRPr lang="zh-CN" altLang="en-US" sz="2130"/>
          </a:p>
          <a:p>
            <a:pPr fontAlgn="auto">
              <a:lnSpc>
                <a:spcPct val="150000"/>
              </a:lnSpc>
            </a:pPr>
            <a:endParaRPr lang="zh-CN" altLang="en-US" sz="2130"/>
          </a:p>
          <a:p>
            <a:pPr fontAlgn="auto">
              <a:lnSpc>
                <a:spcPct val="150000"/>
              </a:lnSpc>
            </a:pPr>
            <a:r>
              <a:rPr lang="zh-CN" altLang="en-US" sz="2130"/>
              <a:t>局域网                                     ②</a:t>
            </a:r>
            <a:r>
              <a:rPr lang="en-US" altLang="zh-CN" sz="2130"/>
              <a:t>PAN</a:t>
            </a:r>
            <a:endParaRPr lang="zh-CN" altLang="en-US" sz="2130"/>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a:t>
            </a:r>
            <a:r>
              <a:rPr lang="en-US" altLang="zh-CN" sz="2130"/>
              <a:t>LAN</a:t>
            </a:r>
            <a:endParaRPr lang="zh-CN" altLang="en-US" sz="2130"/>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a:t>
            </a:r>
            <a:r>
              <a:rPr lang="en-US" altLang="zh-CN" sz="2130"/>
              <a:t>MAN</a:t>
            </a:r>
          </a:p>
        </p:txBody>
      </p:sp>
    </p:spTree>
    <p:custDataLst>
      <p:tags r:id="rId1"/>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8" name="文本框 17"/>
          <p:cNvSpPr txBox="1"/>
          <p:nvPr/>
        </p:nvSpPr>
        <p:spPr>
          <a:xfrm>
            <a:off x="1121410" y="2909570"/>
            <a:ext cx="6006465" cy="3529330"/>
          </a:xfrm>
          <a:prstGeom prst="rect">
            <a:avLst/>
          </a:prstGeom>
          <a:noFill/>
        </p:spPr>
        <p:txBody>
          <a:bodyPr wrap="square" rtlCol="0">
            <a:spAutoFit/>
          </a:bodyPr>
          <a:lstStyle/>
          <a:p>
            <a:pPr fontAlgn="auto">
              <a:lnSpc>
                <a:spcPct val="150000"/>
              </a:lnSpc>
            </a:pPr>
            <a:r>
              <a:rPr lang="zh-CN" altLang="en-US" sz="2130"/>
              <a:t>个域网                                     ①</a:t>
            </a:r>
            <a:r>
              <a:rPr lang="en-US" altLang="zh-CN" sz="2130"/>
              <a:t>WAN</a:t>
            </a:r>
            <a:endParaRPr lang="zh-CN" altLang="en-US" sz="2130"/>
          </a:p>
          <a:p>
            <a:pPr fontAlgn="auto">
              <a:lnSpc>
                <a:spcPct val="150000"/>
              </a:lnSpc>
            </a:pPr>
            <a:endParaRPr lang="zh-CN" altLang="en-US" sz="2130"/>
          </a:p>
          <a:p>
            <a:pPr fontAlgn="auto">
              <a:lnSpc>
                <a:spcPct val="150000"/>
              </a:lnSpc>
            </a:pPr>
            <a:r>
              <a:rPr lang="zh-CN" altLang="en-US" sz="2130"/>
              <a:t>局域网                                     ②</a:t>
            </a:r>
            <a:r>
              <a:rPr lang="en-US" altLang="zh-CN" sz="2130"/>
              <a:t>PAN</a:t>
            </a:r>
            <a:endParaRPr lang="zh-CN" altLang="en-US" sz="2130"/>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a:t>
            </a:r>
            <a:r>
              <a:rPr lang="en-US" altLang="zh-CN" sz="2130"/>
              <a:t>LAN</a:t>
            </a:r>
            <a:endParaRPr lang="zh-CN" altLang="en-US" sz="2130"/>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a:t>
            </a:r>
            <a:r>
              <a:rPr lang="en-US" altLang="zh-CN" sz="2130"/>
              <a:t>MAN</a:t>
            </a:r>
          </a:p>
        </p:txBody>
      </p:sp>
      <p:cxnSp>
        <p:nvCxnSpPr>
          <p:cNvPr id="6" name="直接连接符 5"/>
          <p:cNvCxnSpPr/>
          <p:nvPr/>
        </p:nvCxnSpPr>
        <p:spPr>
          <a:xfrm>
            <a:off x="2115185" y="3278505"/>
            <a:ext cx="2689860" cy="928370"/>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8" name="文本框 17"/>
          <p:cNvSpPr txBox="1"/>
          <p:nvPr/>
        </p:nvSpPr>
        <p:spPr>
          <a:xfrm>
            <a:off x="1121410" y="2909570"/>
            <a:ext cx="6006465" cy="3529330"/>
          </a:xfrm>
          <a:prstGeom prst="rect">
            <a:avLst/>
          </a:prstGeom>
          <a:noFill/>
        </p:spPr>
        <p:txBody>
          <a:bodyPr wrap="square" rtlCol="0">
            <a:spAutoFit/>
          </a:bodyPr>
          <a:lstStyle/>
          <a:p>
            <a:pPr fontAlgn="auto">
              <a:lnSpc>
                <a:spcPct val="150000"/>
              </a:lnSpc>
            </a:pPr>
            <a:r>
              <a:rPr lang="zh-CN" altLang="en-US" sz="2130"/>
              <a:t>个域网                                     ①</a:t>
            </a:r>
            <a:r>
              <a:rPr lang="en-US" altLang="zh-CN" sz="2130"/>
              <a:t>WAN</a:t>
            </a:r>
            <a:endParaRPr lang="zh-CN" altLang="en-US" sz="2130"/>
          </a:p>
          <a:p>
            <a:pPr fontAlgn="auto">
              <a:lnSpc>
                <a:spcPct val="150000"/>
              </a:lnSpc>
            </a:pPr>
            <a:endParaRPr lang="zh-CN" altLang="en-US" sz="2130"/>
          </a:p>
          <a:p>
            <a:pPr fontAlgn="auto">
              <a:lnSpc>
                <a:spcPct val="150000"/>
              </a:lnSpc>
            </a:pPr>
            <a:r>
              <a:rPr lang="zh-CN" altLang="en-US" sz="2130"/>
              <a:t>局域网                                     ②</a:t>
            </a:r>
            <a:r>
              <a:rPr lang="en-US" altLang="zh-CN" sz="2130"/>
              <a:t>PAN</a:t>
            </a:r>
            <a:endParaRPr lang="zh-CN" altLang="en-US" sz="2130"/>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a:t>
            </a:r>
            <a:r>
              <a:rPr lang="en-US" altLang="zh-CN" sz="2130"/>
              <a:t>LAN</a:t>
            </a:r>
            <a:endParaRPr lang="zh-CN" altLang="en-US" sz="2130"/>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a:t>
            </a:r>
            <a:r>
              <a:rPr lang="en-US" altLang="zh-CN" sz="2130"/>
              <a:t>MAN</a:t>
            </a:r>
          </a:p>
        </p:txBody>
      </p:sp>
      <p:cxnSp>
        <p:nvCxnSpPr>
          <p:cNvPr id="6" name="直接连接符 5"/>
          <p:cNvCxnSpPr/>
          <p:nvPr/>
        </p:nvCxnSpPr>
        <p:spPr>
          <a:xfrm>
            <a:off x="2115185" y="3278505"/>
            <a:ext cx="2689860" cy="92837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2156460" y="4302125"/>
            <a:ext cx="2593975" cy="901065"/>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8" name="文本框 17"/>
          <p:cNvSpPr txBox="1"/>
          <p:nvPr/>
        </p:nvSpPr>
        <p:spPr>
          <a:xfrm>
            <a:off x="1121410" y="2909570"/>
            <a:ext cx="6006465" cy="3529330"/>
          </a:xfrm>
          <a:prstGeom prst="rect">
            <a:avLst/>
          </a:prstGeom>
          <a:noFill/>
        </p:spPr>
        <p:txBody>
          <a:bodyPr wrap="square" rtlCol="0">
            <a:spAutoFit/>
          </a:bodyPr>
          <a:lstStyle/>
          <a:p>
            <a:pPr fontAlgn="auto">
              <a:lnSpc>
                <a:spcPct val="150000"/>
              </a:lnSpc>
            </a:pPr>
            <a:r>
              <a:rPr lang="zh-CN" altLang="en-US" sz="2130"/>
              <a:t>个域网                                     ①</a:t>
            </a:r>
            <a:r>
              <a:rPr lang="en-US" altLang="zh-CN" sz="2130"/>
              <a:t>WAN</a:t>
            </a:r>
            <a:endParaRPr lang="zh-CN" altLang="en-US" sz="2130"/>
          </a:p>
          <a:p>
            <a:pPr fontAlgn="auto">
              <a:lnSpc>
                <a:spcPct val="150000"/>
              </a:lnSpc>
            </a:pPr>
            <a:endParaRPr lang="zh-CN" altLang="en-US" sz="2130"/>
          </a:p>
          <a:p>
            <a:pPr fontAlgn="auto">
              <a:lnSpc>
                <a:spcPct val="150000"/>
              </a:lnSpc>
            </a:pPr>
            <a:r>
              <a:rPr lang="zh-CN" altLang="en-US" sz="2130"/>
              <a:t>局域网                                     ②</a:t>
            </a:r>
            <a:r>
              <a:rPr lang="en-US" altLang="zh-CN" sz="2130"/>
              <a:t>PAN</a:t>
            </a:r>
            <a:endParaRPr lang="zh-CN" altLang="en-US" sz="2130"/>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a:t>
            </a:r>
            <a:r>
              <a:rPr lang="en-US" altLang="zh-CN" sz="2130"/>
              <a:t>LAN</a:t>
            </a:r>
            <a:endParaRPr lang="zh-CN" altLang="en-US" sz="2130"/>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a:t>
            </a:r>
            <a:r>
              <a:rPr lang="en-US" altLang="zh-CN" sz="2130"/>
              <a:t>MAN</a:t>
            </a:r>
          </a:p>
        </p:txBody>
      </p:sp>
      <p:cxnSp>
        <p:nvCxnSpPr>
          <p:cNvPr id="6" name="直接连接符 5"/>
          <p:cNvCxnSpPr/>
          <p:nvPr/>
        </p:nvCxnSpPr>
        <p:spPr>
          <a:xfrm>
            <a:off x="2115185" y="3278505"/>
            <a:ext cx="2689860" cy="92837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2156460" y="4302125"/>
            <a:ext cx="2593975" cy="901065"/>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直接连接符 11"/>
          <p:cNvCxnSpPr/>
          <p:nvPr/>
        </p:nvCxnSpPr>
        <p:spPr>
          <a:xfrm>
            <a:off x="2142490" y="5257800"/>
            <a:ext cx="2566670" cy="887730"/>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8" name="文本框 17"/>
          <p:cNvSpPr txBox="1"/>
          <p:nvPr/>
        </p:nvSpPr>
        <p:spPr>
          <a:xfrm>
            <a:off x="1121410" y="2909570"/>
            <a:ext cx="6006465" cy="3529330"/>
          </a:xfrm>
          <a:prstGeom prst="rect">
            <a:avLst/>
          </a:prstGeom>
          <a:noFill/>
        </p:spPr>
        <p:txBody>
          <a:bodyPr wrap="square" rtlCol="0">
            <a:spAutoFit/>
          </a:bodyPr>
          <a:lstStyle/>
          <a:p>
            <a:pPr fontAlgn="auto">
              <a:lnSpc>
                <a:spcPct val="150000"/>
              </a:lnSpc>
            </a:pPr>
            <a:r>
              <a:rPr lang="zh-CN" altLang="en-US" sz="2130"/>
              <a:t>个域网                                     ①</a:t>
            </a:r>
            <a:r>
              <a:rPr lang="en-US" altLang="zh-CN" sz="2130"/>
              <a:t>WAN</a:t>
            </a:r>
            <a:endParaRPr lang="zh-CN" altLang="en-US" sz="2130"/>
          </a:p>
          <a:p>
            <a:pPr fontAlgn="auto">
              <a:lnSpc>
                <a:spcPct val="150000"/>
              </a:lnSpc>
            </a:pPr>
            <a:endParaRPr lang="zh-CN" altLang="en-US" sz="2130"/>
          </a:p>
          <a:p>
            <a:pPr fontAlgn="auto">
              <a:lnSpc>
                <a:spcPct val="150000"/>
              </a:lnSpc>
            </a:pPr>
            <a:r>
              <a:rPr lang="zh-CN" altLang="en-US" sz="2130"/>
              <a:t>局域网                                     ②</a:t>
            </a:r>
            <a:r>
              <a:rPr lang="en-US" altLang="zh-CN" sz="2130"/>
              <a:t>PAN</a:t>
            </a:r>
            <a:endParaRPr lang="zh-CN" altLang="en-US" sz="2130"/>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a:t>
            </a:r>
            <a:r>
              <a:rPr lang="en-US" altLang="zh-CN" sz="2130"/>
              <a:t>LAN</a:t>
            </a:r>
            <a:endParaRPr lang="zh-CN" altLang="en-US" sz="2130"/>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a:t>
            </a:r>
            <a:r>
              <a:rPr lang="en-US" altLang="zh-CN" sz="2130"/>
              <a:t>MAN</a:t>
            </a:r>
          </a:p>
        </p:txBody>
      </p:sp>
      <p:cxnSp>
        <p:nvCxnSpPr>
          <p:cNvPr id="6" name="直接连接符 5"/>
          <p:cNvCxnSpPr/>
          <p:nvPr/>
        </p:nvCxnSpPr>
        <p:spPr>
          <a:xfrm>
            <a:off x="2115185" y="3278505"/>
            <a:ext cx="2689860" cy="928370"/>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2156460" y="4302125"/>
            <a:ext cx="2593975" cy="901065"/>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直接连接符 11"/>
          <p:cNvCxnSpPr/>
          <p:nvPr/>
        </p:nvCxnSpPr>
        <p:spPr>
          <a:xfrm>
            <a:off x="2142490" y="5257800"/>
            <a:ext cx="2566670" cy="887730"/>
          </a:xfrm>
          <a:prstGeom prst="line">
            <a:avLst/>
          </a:prstGeom>
        </p:spPr>
        <p:style>
          <a:lnRef idx="1">
            <a:schemeClr val="accent6"/>
          </a:lnRef>
          <a:fillRef idx="0">
            <a:schemeClr val="accent6"/>
          </a:fillRef>
          <a:effectRef idx="0">
            <a:schemeClr val="accent6"/>
          </a:effectRef>
          <a:fontRef idx="minor">
            <a:schemeClr val="tx1"/>
          </a:fontRef>
        </p:style>
      </p:cxnSp>
      <p:cxnSp>
        <p:nvCxnSpPr>
          <p:cNvPr id="13" name="直接连接符 12"/>
          <p:cNvCxnSpPr/>
          <p:nvPr/>
        </p:nvCxnSpPr>
        <p:spPr>
          <a:xfrm flipV="1">
            <a:off x="2142490" y="3264535"/>
            <a:ext cx="2621280" cy="2990215"/>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4" name="文本框 13"/>
          <p:cNvSpPr txBox="1"/>
          <p:nvPr/>
        </p:nvSpPr>
        <p:spPr>
          <a:xfrm>
            <a:off x="1121410" y="2909570"/>
            <a:ext cx="11045825" cy="3529330"/>
          </a:xfrm>
          <a:prstGeom prst="rect">
            <a:avLst/>
          </a:prstGeom>
          <a:noFill/>
        </p:spPr>
        <p:txBody>
          <a:bodyPr wrap="square" rtlCol="0">
            <a:spAutoFit/>
          </a:bodyPr>
          <a:lstStyle/>
          <a:p>
            <a:pPr fontAlgn="auto">
              <a:lnSpc>
                <a:spcPct val="150000"/>
              </a:lnSpc>
            </a:pPr>
            <a:r>
              <a:rPr lang="zh-CN" altLang="en-US" sz="2130"/>
              <a:t>个域网                                     ①通常部署在办公室、办公楼、厂区、校区等局</a:t>
            </a:r>
          </a:p>
          <a:p>
            <a:pPr fontAlgn="auto">
              <a:lnSpc>
                <a:spcPct val="150000"/>
              </a:lnSpc>
            </a:pPr>
            <a:endParaRPr lang="zh-CN" altLang="en-US" sz="2130"/>
          </a:p>
          <a:p>
            <a:pPr fontAlgn="auto">
              <a:lnSpc>
                <a:spcPct val="150000"/>
              </a:lnSpc>
            </a:pPr>
            <a:r>
              <a:rPr lang="zh-CN" altLang="en-US" sz="2130"/>
              <a:t>局域网                                     ②随身穿戴设备、便携设备通过无线技术构成的小范围网络</a:t>
            </a:r>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③覆盖范围在几十到几千千米，可以实现异地城域网的互连。</a:t>
            </a:r>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④覆盖一个城市范围的网络</a:t>
            </a:r>
            <a:endParaRPr lang="en-US" altLang="zh-CN" sz="2130"/>
          </a:p>
        </p:txBody>
      </p:sp>
    </p:spTree>
    <p:custDataLst>
      <p:tags r:id="rId1"/>
    </p:custData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4" name="文本框 13"/>
          <p:cNvSpPr txBox="1"/>
          <p:nvPr/>
        </p:nvSpPr>
        <p:spPr>
          <a:xfrm>
            <a:off x="1121410" y="2909570"/>
            <a:ext cx="11045825" cy="3529330"/>
          </a:xfrm>
          <a:prstGeom prst="rect">
            <a:avLst/>
          </a:prstGeom>
          <a:noFill/>
        </p:spPr>
        <p:txBody>
          <a:bodyPr wrap="square" rtlCol="0">
            <a:spAutoFit/>
          </a:bodyPr>
          <a:lstStyle/>
          <a:p>
            <a:pPr fontAlgn="auto">
              <a:lnSpc>
                <a:spcPct val="150000"/>
              </a:lnSpc>
            </a:pPr>
            <a:r>
              <a:rPr lang="zh-CN" altLang="en-US" sz="2130"/>
              <a:t>个域网                                     ①通常部署在办公室、办公楼、厂区、校区等局</a:t>
            </a:r>
          </a:p>
          <a:p>
            <a:pPr fontAlgn="auto">
              <a:lnSpc>
                <a:spcPct val="150000"/>
              </a:lnSpc>
            </a:pPr>
            <a:endParaRPr lang="zh-CN" altLang="en-US" sz="2130"/>
          </a:p>
          <a:p>
            <a:pPr fontAlgn="auto">
              <a:lnSpc>
                <a:spcPct val="150000"/>
              </a:lnSpc>
            </a:pPr>
            <a:r>
              <a:rPr lang="zh-CN" altLang="en-US" sz="2130"/>
              <a:t>局域网                                     ②随身穿戴设备、便携设备通过无线技术构成的小范围网络</a:t>
            </a:r>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③覆盖范围在几十到几千千米，可以实现异地城域网的互连。</a:t>
            </a:r>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④覆盖一个城市范围的网络</a:t>
            </a:r>
            <a:endParaRPr lang="en-US" altLang="zh-CN" sz="2130"/>
          </a:p>
        </p:txBody>
      </p:sp>
      <p:cxnSp>
        <p:nvCxnSpPr>
          <p:cNvPr id="15" name="直接连接符 14"/>
          <p:cNvCxnSpPr/>
          <p:nvPr/>
        </p:nvCxnSpPr>
        <p:spPr>
          <a:xfrm>
            <a:off x="2019935" y="3251200"/>
            <a:ext cx="2771140" cy="969010"/>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4" name="文本框 13"/>
          <p:cNvSpPr txBox="1"/>
          <p:nvPr/>
        </p:nvSpPr>
        <p:spPr>
          <a:xfrm>
            <a:off x="1121410" y="2909570"/>
            <a:ext cx="11045825" cy="3529330"/>
          </a:xfrm>
          <a:prstGeom prst="rect">
            <a:avLst/>
          </a:prstGeom>
          <a:noFill/>
        </p:spPr>
        <p:txBody>
          <a:bodyPr wrap="square" rtlCol="0">
            <a:spAutoFit/>
          </a:bodyPr>
          <a:lstStyle/>
          <a:p>
            <a:pPr fontAlgn="auto">
              <a:lnSpc>
                <a:spcPct val="150000"/>
              </a:lnSpc>
            </a:pPr>
            <a:r>
              <a:rPr lang="zh-CN" altLang="en-US" sz="2130"/>
              <a:t>个域网                                     ①通常部署在办公室、办公楼、厂区、校区等局</a:t>
            </a:r>
          </a:p>
          <a:p>
            <a:pPr fontAlgn="auto">
              <a:lnSpc>
                <a:spcPct val="150000"/>
              </a:lnSpc>
            </a:pPr>
            <a:endParaRPr lang="zh-CN" altLang="en-US" sz="2130"/>
          </a:p>
          <a:p>
            <a:pPr fontAlgn="auto">
              <a:lnSpc>
                <a:spcPct val="150000"/>
              </a:lnSpc>
            </a:pPr>
            <a:r>
              <a:rPr lang="zh-CN" altLang="en-US" sz="2130"/>
              <a:t>局域网                                     ②随身穿戴设备、便携设备通过无线技术构成的小范围网络</a:t>
            </a:r>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③覆盖范围在几十到几千千米，可以实现异地城域网的互连。</a:t>
            </a:r>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④覆盖一个城市范围的网络</a:t>
            </a:r>
            <a:endParaRPr lang="en-US" altLang="zh-CN" sz="2130"/>
          </a:p>
        </p:txBody>
      </p:sp>
      <p:cxnSp>
        <p:nvCxnSpPr>
          <p:cNvPr id="15" name="直接连接符 14"/>
          <p:cNvCxnSpPr/>
          <p:nvPr/>
        </p:nvCxnSpPr>
        <p:spPr>
          <a:xfrm>
            <a:off x="2019935" y="3251200"/>
            <a:ext cx="2771140" cy="969010"/>
          </a:xfrm>
          <a:prstGeom prst="line">
            <a:avLst/>
          </a:prstGeom>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a:xfrm flipV="1">
            <a:off x="2067560" y="3270250"/>
            <a:ext cx="2675890" cy="1010285"/>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4" name="文本框 13"/>
          <p:cNvSpPr txBox="1"/>
          <p:nvPr/>
        </p:nvSpPr>
        <p:spPr>
          <a:xfrm>
            <a:off x="1121410" y="2909570"/>
            <a:ext cx="11045825" cy="3529330"/>
          </a:xfrm>
          <a:prstGeom prst="rect">
            <a:avLst/>
          </a:prstGeom>
          <a:noFill/>
        </p:spPr>
        <p:txBody>
          <a:bodyPr wrap="square" rtlCol="0">
            <a:spAutoFit/>
          </a:bodyPr>
          <a:lstStyle/>
          <a:p>
            <a:pPr fontAlgn="auto">
              <a:lnSpc>
                <a:spcPct val="150000"/>
              </a:lnSpc>
            </a:pPr>
            <a:r>
              <a:rPr lang="zh-CN" altLang="en-US" sz="2130"/>
              <a:t>个域网                                     ①通常部署在办公室、办公楼、厂区、校区等局</a:t>
            </a:r>
          </a:p>
          <a:p>
            <a:pPr fontAlgn="auto">
              <a:lnSpc>
                <a:spcPct val="150000"/>
              </a:lnSpc>
            </a:pPr>
            <a:endParaRPr lang="zh-CN" altLang="en-US" sz="2130"/>
          </a:p>
          <a:p>
            <a:pPr fontAlgn="auto">
              <a:lnSpc>
                <a:spcPct val="150000"/>
              </a:lnSpc>
            </a:pPr>
            <a:r>
              <a:rPr lang="zh-CN" altLang="en-US" sz="2130"/>
              <a:t>局域网                                     ②随身穿戴设备、便携设备通过无线技术构成的小范围网络</a:t>
            </a:r>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③覆盖范围在几十到几千千米，可以实现异地城域网的互连。</a:t>
            </a:r>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④覆盖一个城市范围的网络</a:t>
            </a:r>
            <a:endParaRPr lang="en-US" altLang="zh-CN" sz="2130"/>
          </a:p>
        </p:txBody>
      </p:sp>
      <p:cxnSp>
        <p:nvCxnSpPr>
          <p:cNvPr id="15" name="直接连接符 14"/>
          <p:cNvCxnSpPr/>
          <p:nvPr/>
        </p:nvCxnSpPr>
        <p:spPr>
          <a:xfrm>
            <a:off x="2019935" y="3251200"/>
            <a:ext cx="2771140" cy="969010"/>
          </a:xfrm>
          <a:prstGeom prst="line">
            <a:avLst/>
          </a:prstGeom>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a:xfrm flipV="1">
            <a:off x="2067560" y="3270250"/>
            <a:ext cx="2675890" cy="101028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2035175" y="5231130"/>
            <a:ext cx="2744470" cy="887730"/>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alpha val="79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47700" y="259080"/>
            <a:ext cx="4943475" cy="1325880"/>
          </a:xfrm>
        </p:spPr>
        <p:txBody>
          <a:bodyPr/>
          <a:lstStyle/>
          <a:p>
            <a:r>
              <a:rPr lang="en-US" altLang="zh-CN" b="0">
                <a:latin typeface="方正清刻本悦宋简体" panose="02000000000000000000" charset="-122"/>
                <a:ea typeface="方正清刻本悦宋简体" panose="02000000000000000000" charset="-122"/>
                <a:cs typeface="方正清刻本悦宋简体" panose="02000000000000000000" charset="-122"/>
              </a:rPr>
              <a:t>1.1</a:t>
            </a:r>
            <a:r>
              <a:rPr lang="zh-CN" altLang="en-US" sz="2800" b="0">
                <a:latin typeface="方正清刻本悦宋简体" panose="02000000000000000000" charset="-122"/>
                <a:ea typeface="方正清刻本悦宋简体" panose="02000000000000000000" charset="-122"/>
                <a:cs typeface="方正清刻本悦宋简体" panose="02000000000000000000" charset="-122"/>
              </a:rPr>
              <a:t>计算机网络的基本概念 </a:t>
            </a:r>
            <a:r>
              <a:rPr lang="zh-CN" altLang="en-US" b="0">
                <a:latin typeface="方正清刻本悦宋简体" panose="02000000000000000000" charset="-122"/>
                <a:ea typeface="方正清刻本悦宋简体" panose="02000000000000000000" charset="-122"/>
                <a:cs typeface="方正清刻本悦宋简体" panose="02000000000000000000" charset="-122"/>
              </a:rPr>
              <a:t>                                </a:t>
            </a:r>
            <a:endParaRPr lang="zh-CN" altLang="en-US" sz="1800" b="0">
              <a:latin typeface="+mn-ea"/>
              <a:ea typeface="+mn-ea"/>
              <a:cs typeface="方正清刻本悦宋简体" panose="02000000000000000000" charset="-122"/>
              <a:sym typeface="+mn-ea"/>
            </a:endParaRPr>
          </a:p>
        </p:txBody>
      </p:sp>
      <p:sp>
        <p:nvSpPr>
          <p:cNvPr id="3" name="内容占位符 2"/>
          <p:cNvSpPr>
            <a:spLocks noGrp="1"/>
          </p:cNvSpPr>
          <p:nvPr>
            <p:ph idx="1"/>
          </p:nvPr>
        </p:nvSpPr>
        <p:spPr>
          <a:xfrm>
            <a:off x="647700" y="1407160"/>
            <a:ext cx="10515600" cy="4970145"/>
          </a:xfrm>
        </p:spPr>
        <p:txBody>
          <a:bodyPr>
            <a:normAutofit/>
          </a:bodyPr>
          <a:lstStyle/>
          <a:p>
            <a:pPr indent="0" fontAlgn="auto">
              <a:lnSpc>
                <a:spcPct val="150000"/>
              </a:lnSpc>
              <a:buNone/>
            </a:pPr>
            <a:r>
              <a:rPr lang="en-US" altLang="zh-CN" sz="2400"/>
              <a:t>1.1.4 </a:t>
            </a:r>
            <a:r>
              <a:rPr lang="zh-CN" altLang="en-US" sz="2400"/>
              <a:t>计算机网络的分类  </a:t>
            </a:r>
          </a:p>
          <a:p>
            <a:pPr marL="0" indent="0" fontAlgn="auto">
              <a:lnSpc>
                <a:spcPct val="150000"/>
              </a:lnSpc>
              <a:buNone/>
            </a:pPr>
            <a:r>
              <a:rPr lang="zh-CN" altLang="en-US" sz="2130"/>
              <a:t>            （</a:t>
            </a:r>
            <a:r>
              <a:rPr lang="en-US" altLang="zh-CN" sz="2130"/>
              <a:t>1</a:t>
            </a:r>
            <a:r>
              <a:rPr lang="zh-CN" altLang="en-US" sz="2130"/>
              <a:t>）  按覆盖范围分类</a:t>
            </a:r>
          </a:p>
          <a:p>
            <a:pPr marL="0" indent="0" fontAlgn="auto">
              <a:lnSpc>
                <a:spcPct val="150000"/>
              </a:lnSpc>
              <a:buNone/>
            </a:pPr>
            <a:endParaRPr lang="zh-CN" altLang="en-US" sz="2130"/>
          </a:p>
          <a:p>
            <a:pPr marL="0" indent="0" fontAlgn="auto">
              <a:lnSpc>
                <a:spcPct val="150000"/>
              </a:lnSpc>
              <a:buNone/>
            </a:pPr>
            <a:endParaRPr lang="zh-CN" altLang="en-US" sz="2130"/>
          </a:p>
          <a:p>
            <a:pPr marL="0" indent="0" fontAlgn="auto">
              <a:lnSpc>
                <a:spcPct val="150000"/>
              </a:lnSpc>
              <a:buNone/>
            </a:pPr>
            <a:r>
              <a:rPr lang="en-US" altLang="zh-CN" sz="2130"/>
              <a:t>        </a:t>
            </a:r>
            <a:r>
              <a:rPr lang="zh-CN" altLang="en-US" sz="2130"/>
              <a:t>        </a:t>
            </a:r>
          </a:p>
          <a:p>
            <a:pPr marL="0" indent="0" fontAlgn="auto">
              <a:lnSpc>
                <a:spcPct val="150000"/>
              </a:lnSpc>
              <a:buNone/>
            </a:pPr>
            <a:endParaRPr lang="zh-CN" altLang="en-US" sz="2130"/>
          </a:p>
          <a:p>
            <a:pPr marL="0" indent="0" fontAlgn="auto">
              <a:lnSpc>
                <a:spcPct val="150000"/>
              </a:lnSpc>
              <a:buNone/>
            </a:pPr>
            <a:endParaRPr lang="en-US" altLang="zh-CN" sz="1800"/>
          </a:p>
        </p:txBody>
      </p:sp>
      <p:sp>
        <p:nvSpPr>
          <p:cNvPr id="220" name=" 220"/>
          <p:cNvSpPr/>
          <p:nvPr/>
        </p:nvSpPr>
        <p:spPr>
          <a:xfrm rot="10800000">
            <a:off x="4470400" y="2094865"/>
            <a:ext cx="810895" cy="353695"/>
          </a:xfrm>
          <a:prstGeom prst="homePlate">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文本框 9"/>
          <p:cNvSpPr txBox="1"/>
          <p:nvPr/>
        </p:nvSpPr>
        <p:spPr>
          <a:xfrm>
            <a:off x="4507230" y="2074545"/>
            <a:ext cx="988060" cy="368300"/>
          </a:xfrm>
          <a:prstGeom prst="rect">
            <a:avLst/>
          </a:prstGeom>
          <a:noFill/>
        </p:spPr>
        <p:txBody>
          <a:bodyPr wrap="square" rtlCol="0">
            <a:spAutoFit/>
          </a:bodyPr>
          <a:lstStyle/>
          <a:p>
            <a:r>
              <a:rPr lang="zh-CN" altLang="en-US">
                <a:solidFill>
                  <a:schemeClr val="bg2"/>
                </a:solidFill>
              </a:rPr>
              <a:t>选择题</a:t>
            </a:r>
          </a:p>
        </p:txBody>
      </p:sp>
      <p:sp>
        <p:nvSpPr>
          <p:cNvPr id="17" name="文本框 16"/>
          <p:cNvSpPr txBox="1"/>
          <p:nvPr/>
        </p:nvSpPr>
        <p:spPr>
          <a:xfrm>
            <a:off x="7340600" y="434975"/>
            <a:ext cx="3757930" cy="1014730"/>
          </a:xfrm>
          <a:prstGeom prst="rect">
            <a:avLst/>
          </a:prstGeom>
          <a:noFill/>
        </p:spPr>
        <p:txBody>
          <a:bodyPr wrap="square" rtlCol="0">
            <a:spAutoFit/>
          </a:bodyPr>
          <a:lstStyle/>
          <a:p>
            <a:endParaRPr lang="zh-CN" altLang="en-US" sz="1500"/>
          </a:p>
          <a:p>
            <a:endParaRPr lang="zh-CN" altLang="en-US" sz="1500"/>
          </a:p>
          <a:p>
            <a:endParaRPr lang="zh-CN" altLang="en-US" sz="1500"/>
          </a:p>
          <a:p>
            <a:endParaRPr lang="en-US" altLang="zh-CN" sz="1500"/>
          </a:p>
        </p:txBody>
      </p:sp>
      <p:sp>
        <p:nvSpPr>
          <p:cNvPr id="4" name="文本框 3"/>
          <p:cNvSpPr txBox="1"/>
          <p:nvPr/>
        </p:nvSpPr>
        <p:spPr>
          <a:xfrm>
            <a:off x="0" y="0"/>
            <a:ext cx="2545080" cy="368300"/>
          </a:xfrm>
          <a:prstGeom prst="rect">
            <a:avLst/>
          </a:prstGeom>
          <a:noFill/>
        </p:spPr>
        <p:txBody>
          <a:bodyPr wrap="none" rtlCol="0" anchor="t">
            <a:spAutoFit/>
          </a:bodyPr>
          <a:lstStyle/>
          <a:p>
            <a:r>
              <a:rPr lang="en-US" altLang="zh-CN">
                <a:sym typeface="+mn-ea"/>
              </a:rPr>
              <a:t>1.1.4.1 </a:t>
            </a:r>
            <a:r>
              <a:rPr lang="zh-CN" altLang="en-US">
                <a:sym typeface="+mn-ea"/>
              </a:rPr>
              <a:t>按覆盖范围分类</a:t>
            </a:r>
          </a:p>
        </p:txBody>
      </p:sp>
      <p:grpSp>
        <p:nvGrpSpPr>
          <p:cNvPr id="9" name="组合 8"/>
          <p:cNvGrpSpPr/>
          <p:nvPr/>
        </p:nvGrpSpPr>
        <p:grpSpPr>
          <a:xfrm>
            <a:off x="9224645" y="301625"/>
            <a:ext cx="4097020" cy="1752600"/>
            <a:chOff x="12510" y="454"/>
            <a:chExt cx="6452" cy="2760"/>
          </a:xfrm>
        </p:grpSpPr>
        <p:sp>
          <p:nvSpPr>
            <p:cNvPr id="5" name="文本框 4"/>
            <p:cNvSpPr txBox="1"/>
            <p:nvPr/>
          </p:nvSpPr>
          <p:spPr>
            <a:xfrm>
              <a:off x="12510" y="1608"/>
              <a:ext cx="3053" cy="580"/>
            </a:xfrm>
            <a:prstGeom prst="rect">
              <a:avLst/>
            </a:prstGeom>
            <a:noFill/>
          </p:spPr>
          <p:txBody>
            <a:bodyPr wrap="square" rtlCol="0">
              <a:spAutoFit/>
            </a:bodyPr>
            <a:lstStyle/>
            <a:p>
              <a:r>
                <a:rPr lang="zh-CN" altLang="en-US"/>
                <a:t>按覆盖范围分类</a:t>
              </a:r>
            </a:p>
          </p:txBody>
        </p:sp>
        <p:sp>
          <p:nvSpPr>
            <p:cNvPr id="7" name="左大括号 6"/>
            <p:cNvSpPr/>
            <p:nvPr/>
          </p:nvSpPr>
          <p:spPr>
            <a:xfrm>
              <a:off x="15353" y="647"/>
              <a:ext cx="120" cy="2515"/>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8" name="文本框 7"/>
            <p:cNvSpPr txBox="1"/>
            <p:nvPr/>
          </p:nvSpPr>
          <p:spPr>
            <a:xfrm>
              <a:off x="15436" y="454"/>
              <a:ext cx="3526" cy="2761"/>
            </a:xfrm>
            <a:prstGeom prst="rect">
              <a:avLst/>
            </a:prstGeom>
            <a:noFill/>
          </p:spPr>
          <p:txBody>
            <a:bodyPr wrap="square" rtlCol="0">
              <a:spAutoFit/>
            </a:bodyPr>
            <a:lstStyle/>
            <a:p>
              <a:pPr fontAlgn="auto">
                <a:lnSpc>
                  <a:spcPct val="150000"/>
                </a:lnSpc>
              </a:pPr>
              <a:r>
                <a:rPr lang="zh-CN" altLang="en-US"/>
                <a:t>个域网</a:t>
              </a:r>
            </a:p>
            <a:p>
              <a:pPr fontAlgn="auto">
                <a:lnSpc>
                  <a:spcPct val="150000"/>
                </a:lnSpc>
              </a:pPr>
              <a:r>
                <a:rPr lang="zh-CN" altLang="en-US"/>
                <a:t>局域网</a:t>
              </a:r>
            </a:p>
            <a:p>
              <a:pPr fontAlgn="auto">
                <a:lnSpc>
                  <a:spcPct val="150000"/>
                </a:lnSpc>
              </a:pPr>
              <a:r>
                <a:rPr lang="zh-CN" altLang="en-US"/>
                <a:t>城域网</a:t>
              </a:r>
            </a:p>
            <a:p>
              <a:pPr fontAlgn="auto">
                <a:lnSpc>
                  <a:spcPct val="150000"/>
                </a:lnSpc>
              </a:pPr>
              <a:r>
                <a:rPr lang="zh-CN" altLang="en-US"/>
                <a:t>广域网</a:t>
              </a:r>
            </a:p>
          </p:txBody>
        </p:sp>
      </p:grpSp>
      <p:sp>
        <p:nvSpPr>
          <p:cNvPr id="14" name="文本框 13"/>
          <p:cNvSpPr txBox="1"/>
          <p:nvPr/>
        </p:nvSpPr>
        <p:spPr>
          <a:xfrm>
            <a:off x="1121410" y="2909570"/>
            <a:ext cx="11045825" cy="3529330"/>
          </a:xfrm>
          <a:prstGeom prst="rect">
            <a:avLst/>
          </a:prstGeom>
          <a:noFill/>
        </p:spPr>
        <p:txBody>
          <a:bodyPr wrap="square" rtlCol="0">
            <a:spAutoFit/>
          </a:bodyPr>
          <a:lstStyle/>
          <a:p>
            <a:pPr fontAlgn="auto">
              <a:lnSpc>
                <a:spcPct val="150000"/>
              </a:lnSpc>
            </a:pPr>
            <a:r>
              <a:rPr lang="zh-CN" altLang="en-US" sz="2130"/>
              <a:t>个域网                                     ①通常部署在办公室、办公楼、厂区、校区等局</a:t>
            </a:r>
          </a:p>
          <a:p>
            <a:pPr fontAlgn="auto">
              <a:lnSpc>
                <a:spcPct val="150000"/>
              </a:lnSpc>
            </a:pPr>
            <a:endParaRPr lang="zh-CN" altLang="en-US" sz="2130"/>
          </a:p>
          <a:p>
            <a:pPr fontAlgn="auto">
              <a:lnSpc>
                <a:spcPct val="150000"/>
              </a:lnSpc>
            </a:pPr>
            <a:r>
              <a:rPr lang="zh-CN" altLang="en-US" sz="2130"/>
              <a:t>局域网                                     ②随身穿戴设备、便携设备通过无线技术构成的小范围网络</a:t>
            </a:r>
          </a:p>
          <a:p>
            <a:pPr fontAlgn="auto">
              <a:lnSpc>
                <a:spcPct val="150000"/>
              </a:lnSpc>
            </a:pPr>
            <a:endParaRPr lang="zh-CN" altLang="en-US" sz="2130"/>
          </a:p>
          <a:p>
            <a:pPr fontAlgn="auto">
              <a:lnSpc>
                <a:spcPct val="150000"/>
              </a:lnSpc>
            </a:pPr>
            <a:r>
              <a:rPr lang="zh-CN" altLang="en-US" sz="2130"/>
              <a:t>城域网                                     </a:t>
            </a:r>
            <a:r>
              <a:rPr lang="zh-CN" altLang="en-US" sz="2125">
                <a:sym typeface="+mn-ea"/>
              </a:rPr>
              <a:t>③覆盖范围在几十到几千千米，可以实现异地城域网的互连。</a:t>
            </a:r>
          </a:p>
          <a:p>
            <a:pPr fontAlgn="auto">
              <a:lnSpc>
                <a:spcPct val="150000"/>
              </a:lnSpc>
            </a:pPr>
            <a:endParaRPr lang="zh-CN" altLang="en-US" sz="2130"/>
          </a:p>
          <a:p>
            <a:pPr fontAlgn="auto">
              <a:lnSpc>
                <a:spcPct val="150000"/>
              </a:lnSpc>
            </a:pPr>
            <a:r>
              <a:rPr lang="zh-CN" altLang="en-US" sz="2130"/>
              <a:t>广域网                                     </a:t>
            </a:r>
            <a:r>
              <a:rPr lang="zh-CN" altLang="en-US" sz="2125">
                <a:sym typeface="+mn-ea"/>
              </a:rPr>
              <a:t>④覆盖一个城市范围的网络</a:t>
            </a:r>
            <a:endParaRPr lang="en-US" altLang="zh-CN" sz="2130"/>
          </a:p>
        </p:txBody>
      </p:sp>
      <p:cxnSp>
        <p:nvCxnSpPr>
          <p:cNvPr id="15" name="直接连接符 14"/>
          <p:cNvCxnSpPr/>
          <p:nvPr/>
        </p:nvCxnSpPr>
        <p:spPr>
          <a:xfrm>
            <a:off x="2019935" y="3251200"/>
            <a:ext cx="2771140" cy="969010"/>
          </a:xfrm>
          <a:prstGeom prst="line">
            <a:avLst/>
          </a:prstGeom>
        </p:spPr>
        <p:style>
          <a:lnRef idx="1">
            <a:schemeClr val="accent6"/>
          </a:lnRef>
          <a:fillRef idx="0">
            <a:schemeClr val="accent6"/>
          </a:fillRef>
          <a:effectRef idx="0">
            <a:schemeClr val="accent6"/>
          </a:effectRef>
          <a:fontRef idx="minor">
            <a:schemeClr val="tx1"/>
          </a:fontRef>
        </p:style>
      </p:cxnSp>
      <p:cxnSp>
        <p:nvCxnSpPr>
          <p:cNvPr id="6" name="直接连接符 5"/>
          <p:cNvCxnSpPr/>
          <p:nvPr/>
        </p:nvCxnSpPr>
        <p:spPr>
          <a:xfrm flipV="1">
            <a:off x="2067560" y="3270250"/>
            <a:ext cx="2675890" cy="1010285"/>
          </a:xfrm>
          <a:prstGeom prst="line">
            <a:avLst/>
          </a:prstGeom>
        </p:spPr>
        <p:style>
          <a:lnRef idx="1">
            <a:schemeClr val="accent6"/>
          </a:lnRef>
          <a:fillRef idx="0">
            <a:schemeClr val="accent6"/>
          </a:fillRef>
          <a:effectRef idx="0">
            <a:schemeClr val="accent6"/>
          </a:effectRef>
          <a:fontRef idx="minor">
            <a:schemeClr val="tx1"/>
          </a:fontRef>
        </p:style>
      </p:cxnSp>
      <p:cxnSp>
        <p:nvCxnSpPr>
          <p:cNvPr id="11" name="直接连接符 10"/>
          <p:cNvCxnSpPr/>
          <p:nvPr/>
        </p:nvCxnSpPr>
        <p:spPr>
          <a:xfrm>
            <a:off x="2035175" y="5231130"/>
            <a:ext cx="2744470" cy="887730"/>
          </a:xfrm>
          <a:prstGeom prst="line">
            <a:avLst/>
          </a:prstGeom>
        </p:spPr>
        <p:style>
          <a:lnRef idx="1">
            <a:schemeClr val="accent6"/>
          </a:lnRef>
          <a:fillRef idx="0">
            <a:schemeClr val="accent6"/>
          </a:fillRef>
          <a:effectRef idx="0">
            <a:schemeClr val="accent6"/>
          </a:effectRef>
          <a:fontRef idx="minor">
            <a:schemeClr val="tx1"/>
          </a:fontRef>
        </p:style>
      </p:cxnSp>
      <p:cxnSp>
        <p:nvCxnSpPr>
          <p:cNvPr id="12" name="直接连接符 11"/>
          <p:cNvCxnSpPr/>
          <p:nvPr/>
        </p:nvCxnSpPr>
        <p:spPr>
          <a:xfrm flipV="1">
            <a:off x="2074545" y="5271770"/>
            <a:ext cx="2730500" cy="928370"/>
          </a:xfrm>
          <a:prstGeom prst="line">
            <a:avLst/>
          </a:prstGeom>
        </p:spPr>
        <p:style>
          <a:lnRef idx="1">
            <a:schemeClr val="accent6"/>
          </a:lnRef>
          <a:fillRef idx="0">
            <a:schemeClr val="accent6"/>
          </a:fillRef>
          <a:effectRef idx="0">
            <a:schemeClr val="accent6"/>
          </a:effectRef>
          <a:fontRef idx="minor">
            <a:schemeClr val="tx1"/>
          </a:fontRef>
        </p:style>
      </p:cxn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10.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0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2.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3.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4.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30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20187308"/>
  <p:tag name="KSO_WM_TEMPLATE_THUMBS_INDEX" val="1、2、3、6、8、10、11、12、15"/>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xml><?xml version="1.0" encoding="utf-8"?>
<p:tagLst xmlns:a="http://schemas.openxmlformats.org/drawingml/2006/main" xmlns:r="http://schemas.openxmlformats.org/officeDocument/2006/relationships" xmlns:p="http://schemas.openxmlformats.org/presentationml/2006/main">
  <p:tag name="KSO_WM_SLIDE_ID" val="custom20187308_1"/>
  <p:tag name="KSO_WM_SLIDE_TYPE" val="title"/>
  <p:tag name="KSO_WM_SLIDE_SUBTYPE" val="pureTxt"/>
  <p:tag name="KSO_WM_SLIDE_ITEM_CNT" val="2"/>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TEMPLATE_THUMBS_INDEX" val="1、2、3、6、8、10、11、12、15"/>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heme/theme1.xml><?xml version="1.0" encoding="utf-8"?>
<a:theme xmlns:a="http://schemas.openxmlformats.org/drawingml/2006/main" name="Office 主题​​">
  <a:themeElements>
    <a:clrScheme name="2019空白演示文档">
      <a:dk1>
        <a:srgbClr val="000000"/>
      </a:dk1>
      <a:lt1>
        <a:srgbClr val="FFFFFF"/>
      </a:lt1>
      <a:dk2>
        <a:srgbClr val="E6E4E4"/>
      </a:dk2>
      <a:lt2>
        <a:srgbClr val="FFFFFF"/>
      </a:lt2>
      <a:accent1>
        <a:srgbClr val="477DEA"/>
      </a:accent1>
      <a:accent2>
        <a:srgbClr val="9B9B9B"/>
      </a:accent2>
      <a:accent3>
        <a:srgbClr val="F3B745"/>
      </a:accent3>
      <a:accent4>
        <a:srgbClr val="477EE7"/>
      </a:accent4>
      <a:accent5>
        <a:srgbClr val="4BA151"/>
      </a:accent5>
      <a:accent6>
        <a:srgbClr val="E9403C"/>
      </a:accent6>
      <a:hlink>
        <a:srgbClr val="0563C1"/>
      </a:hlink>
      <a:folHlink>
        <a:srgbClr val="954D72"/>
      </a:folHlink>
    </a:clrScheme>
    <a:fontScheme name="2019空白演示文档">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330</TotalTime>
  <Words>8517</Words>
  <Application>Microsoft Macintosh PowerPoint</Application>
  <PresentationFormat>宽屏</PresentationFormat>
  <Paragraphs>1605</Paragraphs>
  <Slides>146</Slides>
  <Notes>37</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146</vt:i4>
      </vt:variant>
    </vt:vector>
  </HeadingPairs>
  <TitlesOfParts>
    <vt:vector size="156" baseType="lpstr">
      <vt:lpstr>Apple Color Emoji</vt:lpstr>
      <vt:lpstr>Calibri</vt:lpstr>
      <vt:lpstr>Microsoft YaHei</vt:lpstr>
      <vt:lpstr>等线</vt:lpstr>
      <vt:lpstr>方正清刻本悦宋简体</vt:lpstr>
      <vt:lpstr>黑体</vt:lpstr>
      <vt:lpstr>宋体</vt:lpstr>
      <vt:lpstr>微软雅黑</vt:lpstr>
      <vt:lpstr>Arial</vt:lpstr>
      <vt:lpstr>Office 主题​​</vt:lpstr>
      <vt:lpstr>计算机网络原理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1.1计算机网络的基本概念                                 </vt:lpstr>
      <vt:lpstr>1.1计算机网络的基本概念                                 </vt:lpstr>
      <vt:lpstr>1.1计算机网络的基本概念                                 </vt:lpstr>
      <vt:lpstr>1.1计算机网络的基本概念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1.1计算机网络的基本概念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1.1计算机网络的基本概念                                 </vt:lpstr>
      <vt:lpstr>1.1计算机网络的基本概念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kingsoft</dc:creator>
  <cp:lastModifiedBy>Microsoft Office 用户</cp:lastModifiedBy>
  <cp:revision>436</cp:revision>
  <cp:lastPrinted>2019-06-04T10:50:02Z</cp:lastPrinted>
  <dcterms:created xsi:type="dcterms:W3CDTF">2017-08-03T09:01:00Z</dcterms:created>
  <dcterms:modified xsi:type="dcterms:W3CDTF">2019-06-14T09:34:46Z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